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p:notesSz cx="5143500" cy="9144000"/>
  <p:custDataLst>
    <p:tags r:id="rId49"/>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45.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各位尊敬的嘉宾，今天我很荣幸能在这里与大家一起探讨关于"ByteBrain"的主题。ByteBrain作为一种新兴的技术，正在以我们无法想象的速度改变我们的生活和工作方式。接下来，我将从多方面深入解析ByteBrain的内涵、影响及未来发展前景，带您一起探索这一领域的前沿动态。让我们一起期待在此次演讲中能够收获新的启示和思考，共同开启一场科技与创新的盛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介绍ByteBrain如何在信息时代成为您的计算机科学智能知识助手。首先，ByteBrain的核心价值在于提供准确和及时的计算机科学知识。通过大模型和微调技术，我们确保用户获取到的信息精确无误，从而提高学习效率和工作效能。其次，为了满足不同用户的需求，ByteBrain采用了RAG技术和大模型微调机制，以实现个性化的知识服务。根据用户的能力和兴趣，我们定制了学习路径，并提供定制化的知识推荐。最后，ByteBrain致力于为用户提供一个高效的学习工具，帮助他们在快速变化的信息时代中掌握最新的计算机科学知识。通过智能问答、个性化学习路径和精准的内容推荐，我们使用户能够高效地获取所需的信息和资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深入探讨产品功能的三个关键方面：智能问答系统，它通过精准理解用户需求来提供及时响应；个性化学习路径，确保每位用户都能根据自身情况获得定制化学习体验；以及内容搜索与推荐功能，有效整合资源，优化信息获取过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将探讨信息时代的计算机科学智能知识助手，一个集成了最新人工智能技术的解决方案。首先，智能问答系统代表了自然语言处理领域的先进应用，它通过构建和深度学习技术的应用，能够高效且准确地解析、理解及回答用户提问。核心在于系统的自有知识库，该库涵盖了从编程语言到网络安全等广泛的计算机科学主题，确保提供精准答案。此外，智能问答系统还具备自定义知识库的功能，使用户能够根据个人需要创建并管理专属的知识库，从而优化个性化学习路径并提升学习效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信息时代您的计算机科学智能知识助手”为主题，向大家介绍三个核心功能：首先，学习进度跟踪。我们将运用先进的智能算法，分析用户的学习行为和进度，从而提供定制化的学习建议。这一过程不仅提高了学习效率，还让每个人都能在最短的时间内获取到自己所需的知识。其次，是个性化学习资源推荐。我们会根据用户的历史学习记录和兴趣偏好，推荐最相关的学习资源。这无疑将极大地提升学习效率，使得每位用户都能找到最适合自己的学习方法。最后，我们强调动态调整学习计划的重要性。基于用户的反馈和学习效果，我们将持续调整学习计划，以确保每个人的学习路径始终符合他们的需求。这样，我们就能为每位用户提供最适合、最有效的学习体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这一页，我们来聊聊信息时代您的计算机科学智能知识助手。在ByteBrain的智能推荐机制中，先进的算法根据用户的个性化需求，如兴趣和学习进度，进行精准内容推送，旨在提升用户的学习效率和体验。同时，通过多维度数据分析，系统对用户行为进行深度剖析，构建精确的用户画像，以提供最适合的学习资源推荐。实时的内容更新与优化确保了用户总能接触到最新的计算机科学研究和技术动态，而多样化资源的整合为用户提供了一站式的学术服务，包括论文、课程及博客等丰富形式，极大地满足了不同用户的需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将深入讨论技术方案，涵盖关键技术介绍，技术架构设计及数据处理模块。关键技术是实现目标的基石，技术架构设计保证了系统的高效与稳定，而数据处理模块则是信息处理的核心，确保数据的准确性与实用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介绍ByteBrain在构建您的计算机科学智能知识助手方面所采用的关键技术创新。首先，ByteBrain引入了源2.0-2B模型，这是一个先进的大模型技术，旨在通过强大的自然语言处理能力提升复杂问题解决的准确性和效率。接着，我们将讨论RAG（检索增强生成）技术，它通过结合检索和生成模型，优化回答质量及相关性，确保用户能够获得更精准的信息。此外，我们针对计算机科学特定任务和领域进行了大模型微调，以深化智能助手对专业问题的理解与应答能力。最后，采用Streamlit框架开发的用户界面，不仅简化了系统操作，还确保了高性能的交互体验，使用户能够快速便捷地接触到所需知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信息时代您的计算机科学智能知识助手”为主题，介绍我们的技术实施方案。前端设计方面，我们采用Streamlit框架为用户打造了简洁直观的互动界面，通过图文结合的方式展现信息，旨在为用户提供一流的体验感。后端架构上，基于源2.0-2B模型并整合RAG技术与大模型微调机制，确保智能问答和内容推荐的准确性以及及时性。数据处理模块则负责收集、清洗及存储用户数据，以及从多来源抽取计算机科学相关知识，为AI模型的训练和应用提供坚实的数据支持。此外，在安全与隐私保护上，我们高度重视用户数据的安全保障，运用加密技术和访问控制策略，严防用户信息的泄露或被非法第三方获取。</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深入探讨计算机科学智能知识助手在信息时代的关键功能。我们将从数据预处理开始，这是保障数据分析基础的关键环节，涉及清洗、去重及格式化原始数据。接下来，我们会讨论数据存储设计的重要性，它关乎如何通过分布式存储系统和高速缓存技术高效、安全地保存处理后的数据。随后是数据分析与挖掘的过程。在这一阶段，利用先进的统计学方法和机器学习算法提取出大规模数据集中的宝贵信息和模式至关重要。这包括但不限于聚类分析、关联规则挖掘以及构建预测模型等手段，它们协助我们揭示数据背后的深层次规律和趋势。紧接着，实时数据处理模块的功能不可或缺，特别是在对流数据进行即时处理和分析方面。结合高性能计算资源和优化的通信协议，这一模块能够实现对于动态数据的迅速响应，从而及时提供决策支持和必要的预警信息。最后，数据可视化工具的应用，将复杂的数据集转换为直观图形与报告的形式，极大地提升了信息的可理解性和易读性。使用图表、仪表盘等元素展示关键指标，使得数据解读变得更加直接而有效，增强了数据的表达力和说服力。</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这部分我将介绍运行效果，包括初期效果展示、用户反馈收集和性能指标评估。我们将通过展示产品的初始运行表现，收集用户的实际反馈，并对比预设的性能指标，全面评估产品的实际效果。</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本次演讲中，我们将深入探讨项目背景及其阐述。接着，我们会介绍产品功能与技术方案的实现。然后，展示实际运行效果和迭代计划，并探讨应用场景、价值和商业模式。最后，将介绍我们的专业团队。让我们一起期待这次精彩的演讲之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为您介绍信息时代您的计算机科学智能知识助手。ByteBrain的初期版本已经成功部署，能够处理基本的计算机科学问题和提供相关资源推荐。通过大模型自有知识库，用户可以获得快速而准确的答案。项目团队积极收集用户反馈，以不断改进用户体验。通过问卷调查、在线评论等方式，收集用户对智能助手功能、性能和可用性的意见与建议。ByteBrain的性能指标包括响应速度和准确率等关键指标。通过持续监控和优化，确保智能助手在高并发情况下仍能稳定运行，提供高质量服务。</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信息时代您的计算机科学智能知识助手"为主题，深入讲解其四个主要方面：首先，用户反馈对于产品的迭代和优化起着关键作用。它帮助团队洞察到用户的实际需求和使用体验，进而提供更加符合用户需求的服务和功能。其次，为了全面理解用户体验，我们采用多样化的反馈收集渠道如社交媒体、电子邮件和应用内反馈系统等，确保获取到多样化的反馈信息。再者，除了日常的反馈收集，我们还定期进行用户调研，通过问卷调查或深度访谈的形式获取用户的详细反馈，以从宏观角度把握用户需求的变化和趋势。最后，收到所有用户反馈后，我们的团队会进行详细的分析和总结。根据反馈结果进行调整产品功能、优化用户界面，甚至制定新的产品策略，旨在提升用户体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将深入探讨智能助手在信息时代的计算机科学领域内如何发挥作用。首要关注的是响应速度的评估。快速从用户提问到反馈回答的过程是衡量智能助手性能的关键指标之一，它直接关系到用户体验的提升。此外，准确率也是评价智能助手性能不可或缺的一环。通过将其答案与标准答案对比，我们可以确保提供给用户的信息具备必要的可靠性。接下来是并发处理能力的考量，它反映了智能助手面对众多同时发出的请求时的处理效率和稳定性。最后，知识更新频率的重要性不容忽视。为了保持知识的前沿性，我们需要定期审核并更新知识库，跟踪最新的研究成果和技术趋势。</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这部分我将介绍我们的迭代计划，首先我们会在第一阶段进行部署。随后，在第二阶段引入RAG，以提升系统性能。最后，在第三阶段我们将引入大模型微调，进一步优化系统的表现和准确性。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聚焦于信息时代中计算机科学智能知识助手的开发。首先，我们致力于部署基于源2.0-2B模型的基础平台。该平台是智能知识助手的技术核心，初步提供智能问答和内容推荐功能。紧接着，团队着手开发基本的智能问答功能。通过大模型内置的知识库，系统能够对广泛的计算机科学主题，如编程语法和算法等，提供快速且精确的响应。此外，为了确保用户获得卓越的使用体验，我们对系统进行持续优化，包括提高响应速度和准确率，并通过用户反馈来不断提升性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来探讨RAG技术在计算机科学智能知识助手中的应用和优势。RAG技术通过信息检索与生成式技术的融合，实现从大规模知识库中检索相关文档片段，并将其输入到大模型中，从而生成更准确、更相关的回答。这种技术的核心步骤包括索引创建和信息检索。首先，RAG技术的索引过程涉及将大规模知识库中的文档分割成若干小的文档片段，对这些片段进行编码和存储，以便于后续的检索。接着，在检索阶段，系统负责寻找与查询最紧密相关的片段，以提高最终回答的准确性。进一步地，在生成阶段，这些经过精选的文档片段会与原始查询一起输入到一个大型模型中。这样的机制不仅能够充分利用外部知识库的信息来增强回答的深度和广度，也极大地减少了大模型生成错误答案的可能性。最后，关于RAG技术的优势，我们可以总结为：它有效地利用了外部知识库的信息，显著降低了大模型生成错误内容的风险。通过结合检索和生成的机制，RAG技术大幅提升了智能问答系统的准确性和效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探讨信息时代，您的计算机科学智能知识助手的优化之路。首先，大模型微调的目标在于增强智能助手在解答复杂计算机科学问题时的准确度和响应速度。通过针对性的任务和领域微调，我们能够显著提升模型的性能表现。进一步地，我们将采用LoRA和适配器调整(Adapter Tuning)等先进技术方法进行微调。这些方法通过在大模型的关键层级中引入低秩矩阵，使模型不仅能保留其原有知识，同时也能针对新任务展现出更强的适应与处理能力。最后，对于性能评估与优化，完成微调的大模型会经过一系列严格的性能指标测试，这包括准确率、响应时间和资源消耗等关键参数。基于这些综合评估结果，我们将不断调整和优化模型参数及算法策略，以达成最佳性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讨论应用场景中的教育与学习辅助以及日常咨询服务。在教育领域，我们的技术能提供个性化学习经验，优化教学策略。同时，我们的解决方案还可用于日常咨询，提供及时、准确的信息，以支持决策过程。</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介绍ByteBrain如何在信息时代成为您的计算机科学智能知识助手。首先，个性化学习计划方面，ByteBrain运用AI技术分析用户的学习习惯和知识掌握情况，根据用户具体需求制定专属的学习计划并推荐适合的学习资源及课程。其次，在智能问答与辅导方面，用户可以通过ByteBrain的智能问答功能快速获取计算机科学领域的知识和解答，其自有知识库涵盖广泛的主题，如编程语言、算法等，同时支持用户创建个性化知识库。最后，在最新教程与指南方面，ByteBrain提供最新的计算机科学教程和指南，帮助用户紧跟技术发展的步伐，无论是初学者还是专业人士，都能从中获取有价值的学习资源以提升自身技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那么这一页，我们聚焦于信息时代的计算机科学智能知识助手服务。首先，助手通过提供即时编程问题解答功能，旨在帮助用户迅速解决编程过程中遇到的技术难题，以此显著提高开发效率与质量。其次，通过日常技术咨询，助手致力于为用户传递最新的计算机科学研究发现与技术动态，从而支持用户在技术领域的决策需求。最后，系统维护与故障排除服务确保用户在使用计算资源时，系统能够保持稳定性与高效性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这部分我将介绍项目背景及其关键因素。技术进步为我们提供了强大支撑，知识爆炸让我们能快速获取信息，而个性化服务则大幅提升了效率。这些要素共同塑造了我们项目的核心竞争力。</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下面是我将介绍的部分。首先，我们将探讨效率的提升方法，随后是知识更新的重要性，最后我们会讨论如何创造个性化体验。这三方面对于实现应用价值至关重要。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信息时代您的计算机科学智能知识助手"为主题，深入探讨如何利用AI技术提升我们的工作效率和学习效率。首先，我们来谈谈时间管理优化。在快节奏的现代社会，时间就是生产力。而通过智能问答，用户可以快速找到问题的答案，大大节省了自行搜索和等待的时间。这种即时的反馈机制，无疑极大地提高了我们的工作效率。接下来，我们来看知识获取加速。在信息爆炸的时代，如何在海量信息中找到我们需要的知识，是一个巨大的挑战。而ByteBrain利用AI技术，为用户提供快速且准确的计算机科学知识，使得用户无需花费大量时间在海量信息中筛选，显著提升了学习与工作的效率。再来说说个性化学习路径。每个人的学习能力和兴趣爱好都不同，因此，个性化的学习计划显得尤为重要。ByteBrain通过分析用户的兴趣和能力水平，为我们定制个性化的学习计划，帮助我们更高效地掌握所需的计算机科学知识，避免了不必要的时间浪费。最后，我们来看看多任务处理支持。在工作和生活中，我们常常需要同时处理多个任务。这时，ByteBrain的智能问答功能就显得尤为重要。它支持多任务处理，我们可以同时提出多个问题，一次性获得所有答案。这在需要快速决策或解决问题的场景下尤为有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向您介绍ByteBrain，您的计算机科学智能知识助手。首先，ByteBrain提供实时技术动态跟踪服务。通过与顶尖科研机构和大学的合作，能够及时获取最新的计算机科学研究成果和技术动态，确保用户始终掌握前沿知识。接着，我想谈谈高效信息筛选与整合。ByteBrain利用先进的自然语言处理技术和机器学习算法，能快速从海量的学术资料中筛选出最具价值的信息，并进行有效的整合和呈现，大大提高了用户的工作效率。最后，ByteBrain提供定制化学习报告。结合用户的学习习惯和兴趣，生成个性化的学习报告，包括关键知识点、学习进度和未来学习建议，帮助用户系统地掌握所需知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将探讨ByteBrain如何在信息时代成为您的计算机科学智能知识助手。首先，ByteBrain通过个性化学习计划，为用户定制专属的学习路径。它利用智能算法分析用户的能力和兴趣，以及他们的学习习惯和进度，以提供最适合的学习资源和建议，旨在帮助用户高效提升计算机科学知识。接下来是动态内容推荐功能。ByteBrain基于用户的兴趣和历史行为数据，运用先进的机器学习技术动态推荐相关的学习资源和研究论文。这种推荐系统确保了推荐内容与用户当前需求的高度匹配性，从而显著提高学习效率。最后，定制化问答体验让ByteBrain与众不同。它能根据用户的具体问题，从其自有知识库中提取并提供答案。此外，ByteBrain还支持用户创建个性化的知识库，为每个用户提供定制化的问答体验，以满足他们的独特需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探讨商业模式的核心要素，涵盖免费试用订阅制的策略实施、广告合作模式的创新运用及其盈利途径，以及定制服务的提供方式和顾客价值。这些元素共同构建了一个稳固且灵活的商业架构，旨在实现持续增长和客户忠诚度的提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向您介绍ByteBrain如何成为信息时代的计算机科学智能知识助手，通过其独特的服务模式和订阅策略。首先，ByteBrain实施了一种创新的“免费试用+订阅制”模式，旨在吸引初期用户，并逐步引导他们体验到更高级的服务。这种模式不仅满足了用户对基本智能助手功能的短期需求，同时也为有进一步需求的用户开启了进阶功能的大门。接下来是其灵活的订阅选项。针对多样化的用户需求，ByteBrain设计了多种订阅计划，从月度、季度到年度，每一种都为用户提供了更多的选择空间，确保他们可以根据自己的实际需求和预算来定制最适合自己的服务。这种灵活性是ByteBrain能够迅速适应市场变化的关键所在。最后，为了鼓励用户长期使用和增加用户粘性，ByteBrain还提供了一系列针对订阅用户的优惠和奖励措施。这些措施包括但不限于折扣优惠、额外的功能解锁以及专属的技术支持等。这些优惠和奖励的设计既提升了用户的持续使用体验，也加深了用户对品牌的忠诚度。</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深入探讨ByteBrain如何通过高效的信息时代策略，实现计算机科学智能知识的广泛应用。首先，广告投放策略方面，ByteBrain运用AI技术精准分析用户兴趣和行为模式，以优化广告展示给目标用户群体的方式。这种策略不仅提高了广告的点击率和转换率，还确保了广告效果的最大化，为合作伙伴带来实质性的商业回报。接下来，关于广告收益分成，采用与合作伙伴基于广告产生的实际收益比例进行分成的模式。这种做法有效提升了平台的收入水平，同时激发了合作伙伴的积极性和持续性，促进了双方的共赢。最后是品牌联合推广的策略，ByteBrain积极与知名科技企业及教育机构合作，通过开展联合品牌活动和市场推广策略，扩大了产品的影响力，同时加深了用户对广告内容的认可度和信任感。这一系列举措，共同推动了品牌价值的提升和市场份额的增长。</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介绍ByteBrain作为信息时代下计算机科学领域的智能知识助手，具备四大核心功能。首先是定制化学习计划，它通过分析用户的知识和兴趣来制定个性化的学习路线及资源，极大提高学习效率。其次是提供个性化问答服务，用户可以获取到针对性强的、自定义主题的解答，以增强工作与学习的效率。第三，基于用户行为数据和偏好进行的内容推荐能够精确匹配用户的学习需求，助力高效获取有价值信息。最后是针对企业或研究机构的定制研究报告，通过深度调研和数据分析提供有力的决策支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这部分我将介绍我们的团队，包括我们的团队名称和口号。我还会详述团队成员的角色和职责，以及我们的技术背景概述。让我们更好地了解我们的团队构成和专业能力。</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段我将以“信息时代您的计算机科学智能知识助手”为主题，介绍ByteBrain团队的核心信息。团队名称为“对对对对队”，这个名字体现了ByteBrain在计算机科学智能助手项目上的专业决心和创新能力。团队口号是“Always learn from the best!”，这表达了ByteBrain不断学习、追求卓越的精神，同时也突出了他们在技术和知识方面的持续进步。星辰Сэүн是ByteBrain的核心成员，他作为全栈独立开发者，为ByteBrain的项目提供全面的技术支持。他的角色职责包括设计系统架构、开发核心功能以及优化用户体验，这些关键任务保证了项目的高效运行和技术领先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探讨计算机科学领域中，智能助手如何得益于技术的进步而变得更加高效。首先，人工智能和机器学习的迅速发展，为智能助手提供了强大的后盾，使其在复杂问题的处理上显得更加得心应手。其次，随着大数据技术的成长，智能助手在数据分析方面的效率和准确性得到了显著提高，能够从庞大的信息量中快速抽取出有用的知识。最后，计算能力的持续增强，让智能助手在面对要求严苛的任务时，如实时数据处理和深度学习模型的训练，展现出了卓越的性能表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下面我将介绍我们的核心成员，星辰Сэүн，他担负着团队全栈独立开发的重大使命。星辰Сэүн的扎实技术背景和对AI与全栈技术链的深入理解，确保了我们产品的技术方案与实现都能高效运行。接着，我要提及的是，我们的团队由多名成员组成，他们各自承担明确的角色与职责。通过合理的分工和紧密合作，我们的团队不仅能够高效率地完成任务，同时也能持续推动项目的发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探讨信息时代下计算机科学领域中智能知识助手的重要性。首先，人工智能和机器学习等新兴技术为智能助手提供了强大的技术支持，使它们能够处理复杂的计算机科学问题并提供高质量的答案。其次，面对计算机科学领域每天产生的大量新知识，用户需要有效的工具来快速获取和理解。此时，智能助手可以发挥重要作用，帮助用户筛选和整合有价的信息，从而提高学习效率。最后，用户期待个性化的服务和即时支持以提升工作效率。智能助手可以通过分析用户需求和行为，提供定制化的学习计划和资源推荐，满足用户的特定需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感谢各位的聆听，本次演讲主要介绍了ByteBrain项目的背景、目标与技术实现，展示了产品的运行效果和未来迭代计划，并阐述了应用场景及价值。ByteBrain致力于通过先进的人工智能技术，为用户提供更高效、智能的解决方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探讨信息时代对计算机科学知识获取的挑战与个性化学习需求的迫切性。首先，面对日益增长的新知识量和快速的知识更新速度，用户在获取计算机科学知识时遭遇了显著的难度增加。海量的信息使得跟上学习步伐变得更为复杂，要求用户不断地调整他们的学习策略以适应这种快节奏的变化。其次，个性化学习的兴起反映了现代社会对定制化教育解决方案的渴求。用户期望通过个性化的学习路径和内容，针对他们的个人能力水平和专业兴趣获得更精准的知识和技能，以优化学习效率和提高工作效能。这不仅是个人追求卓越表现的需求，也是企业和社会在培养高效能专业人士方面的重要策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将探讨如何通过计算机科学技术提升知识获取和应用的效率。首先，ByteBrain通过分析用户的能力和兴趣，定制专属学习计划，运用智能算法精准推荐资源。其次，利用自然语言处理技术提供实时技术支持，快速解决用户的计算机科学问题，提高他们的满意度和工作效率。最后，个性化的推荐系统基于用户行为和偏好，及时推送最新的学习资源、论文和技术动态，确保用户在信息时代保持领先地位。</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这部分我将深入探讨项目阐述，特别是ByteBrain的核心价值定位及其目标用户群体。通过理解ByteBrain服务的独特之处和它为特定用户群所提供的解决方案，我们将揭示其市场定位的精髓。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们介绍的是一款定位于信息时代的计算机科学智能知识助手。这款产品的核心目标是通过AI技术，提供高质量的学习体验和个人化的知识服务，特别是在计算机科学这一领域。那么，我们的目标用户群体是谁呢？主要是学生、研究人员、软件开发者，以及所有对计算机科学有着浓厚兴趣的个人或组织。最后，我们来谈谈产品的核心价值。这款产品能够提供准确、及时且个性化的计算机科学知识，帮助用户在学习和工作中提高效率，实现知识的深度挖掘和有效利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部分，我将以“信息时代您的计算机科学智能知识助手”为主题，详细解析ByteBrain如何满足各类用户的需求。首先，针对学生群体，ByteBrain提供个性化的学习路径和智能问答功能，帮助计算机科学专业的大学生、研究生以及自学者快速掌握必要的计算机科学知识，提高学习效率。其次，对于研究人员，ByteBrain提供最新的研究成果和技术动态，支持他们在科研工作中获取所需信息，加速科研成果的产出。再次，对于软件开发者，ByteBrain提供编程技巧、算法优化等专业知识，帮助开发者提升技能，解决开发过程中遇到的技术难题。最后，除了上述特定群体外，所有对计算机科学感兴趣的个人或组织也可以使用ByteBrain。无论是初学者还是资深从业者，都能从中获得有价值的知识和帮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4F7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3" Type="http://schemas.openxmlformats.org/officeDocument/2006/relationships/notesSlide" Target="../notesSlides/notesSlide14.xml"/><Relationship Id="rId12" Type="http://schemas.openxmlformats.org/officeDocument/2006/relationships/slideLayout" Target="../slideLayouts/slideLayout1.xml"/><Relationship Id="rId11" Type="http://schemas.openxmlformats.org/officeDocument/2006/relationships/image" Target="../media/image43.png"/><Relationship Id="rId10" Type="http://schemas.openxmlformats.org/officeDocument/2006/relationships/image" Target="../media/image28.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notesSlide" Target="../notesSlides/notesSlide2.xml"/><Relationship Id="rId21" Type="http://schemas.openxmlformats.org/officeDocument/2006/relationships/slideLayout" Target="../slideLayouts/slideLayout1.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7.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8.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1" Type="http://schemas.openxmlformats.org/officeDocument/2006/relationships/notesSlide" Target="../notesSlides/notesSlide28.xml"/><Relationship Id="rId10" Type="http://schemas.openxmlformats.org/officeDocument/2006/relationships/slideLayout" Target="../slideLayouts/slideLayout1.xml"/><Relationship Id="rId1" Type="http://schemas.openxmlformats.org/officeDocument/2006/relationships/image" Target="../media/image7.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7.jpe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85.png"/><Relationship Id="rId4" Type="http://schemas.openxmlformats.org/officeDocument/2006/relationships/tags" Target="../tags/tag21.xml"/><Relationship Id="rId3" Type="http://schemas.openxmlformats.org/officeDocument/2006/relationships/image" Target="../media/image84.png"/><Relationship Id="rId2" Type="http://schemas.openxmlformats.org/officeDocument/2006/relationships/tags" Target="../tags/tag20.xml"/><Relationship Id="rId19" Type="http://schemas.openxmlformats.org/officeDocument/2006/relationships/notesSlide" Target="../notesSlides/notesSlide39.xml"/><Relationship Id="rId18" Type="http://schemas.openxmlformats.org/officeDocument/2006/relationships/slideLayout" Target="../slideLayouts/slideLayout1.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86.png"/><Relationship Id="rId10" Type="http://schemas.openxmlformats.org/officeDocument/2006/relationships/tags" Target="../tags/tag26.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89.png"/><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image" Target="../media/image88.png"/><Relationship Id="rId4" Type="http://schemas.openxmlformats.org/officeDocument/2006/relationships/tags" Target="../tags/tag34.xml"/><Relationship Id="rId3" Type="http://schemas.openxmlformats.org/officeDocument/2006/relationships/image" Target="../media/image87.png"/><Relationship Id="rId21" Type="http://schemas.openxmlformats.org/officeDocument/2006/relationships/notesSlide" Target="../notesSlides/notesSlide40.xml"/><Relationship Id="rId20" Type="http://schemas.openxmlformats.org/officeDocument/2006/relationships/slideLayout" Target="../slideLayouts/slideLayout1.xml"/><Relationship Id="rId2" Type="http://schemas.openxmlformats.org/officeDocument/2006/relationships/tags" Target="../tags/tag33.xml"/><Relationship Id="rId19" Type="http://schemas.openxmlformats.org/officeDocument/2006/relationships/image" Target="../media/image92.png"/><Relationship Id="rId18" Type="http://schemas.openxmlformats.org/officeDocument/2006/relationships/tags" Target="../tags/tag44.xml"/><Relationship Id="rId17" Type="http://schemas.openxmlformats.org/officeDocument/2006/relationships/image" Target="../media/image91.png"/><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image" Target="../media/image90.png"/><Relationship Id="rId1" Type="http://schemas.openxmlformats.org/officeDocument/2006/relationships/image" Target="../media/image7.jpeg"/></Relationships>
</file>

<file path=ppt/slides/_rels/slide41.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1" Type="http://schemas.openxmlformats.org/officeDocument/2006/relationships/notesSlide" Target="../notesSlides/notesSlide41.xml"/><Relationship Id="rId10" Type="http://schemas.openxmlformats.org/officeDocument/2006/relationships/slideLayout" Target="../slideLayouts/slideLayout1.xml"/><Relationship Id="rId1" Type="http://schemas.openxmlformats.org/officeDocument/2006/relationships/image" Target="../media/image7.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78561" y="1216152"/>
            <a:ext cx="4216559" cy="95504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4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ByteBrain</a:t>
            </a:r>
            <a:endParaRPr lang="en-US" sz="44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778561" y="2958084"/>
            <a:ext cx="4024820" cy="10934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信息时代您的计算机科学智能知识助手</a:t>
            </a:r>
            <a:endParaRPr lang="en-US" sz="16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nSpc>
                <a:spcPct val="113000"/>
              </a:lnSpc>
              <a:spcBef>
                <a:spcPts val="375"/>
              </a:spcBef>
              <a:buNone/>
            </a:pPr>
            <a:endParaRPr lang="en-US" sz="1500" dirty="0"/>
          </a:p>
          <a:p>
            <a:pPr marL="0" indent="0">
              <a:lnSpc>
                <a:spcPct val="113000"/>
              </a:lnSpc>
              <a:spcBef>
                <a:spcPts val="375"/>
              </a:spcBef>
              <a:buNone/>
            </a:pPr>
            <a:r>
              <a:rPr lang="en-US" sz="15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汇报人：</a:t>
            </a:r>
            <a:r>
              <a:rPr lang="zh-CN" altLang="en-US" sz="15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星辰</a:t>
            </a:r>
            <a:endParaRPr lang="zh-CN" altLang="en-US" sz="15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pic>
        <p:nvPicPr>
          <p:cNvPr id="6" name="Image 0" descr="preencoded.png"/>
          <p:cNvPicPr>
            <a:picLocks noChangeAspect="1"/>
          </p:cNvPicPr>
          <p:nvPr/>
        </p:nvPicPr>
        <p:blipFill>
          <a:blip r:embed="rId2"/>
          <a:stretch>
            <a:fillRect/>
          </a:stretch>
        </p:blipFill>
        <p:spPr>
          <a:xfrm>
            <a:off x="825232" y="302804"/>
            <a:ext cx="182880" cy="182880"/>
          </a:xfrm>
          <a:prstGeom prst="rect">
            <a:avLst/>
          </a:prstGeom>
        </p:spPr>
      </p:pic>
      <p:pic>
        <p:nvPicPr>
          <p:cNvPr id="7" name="Image 1" descr="preencoded.png"/>
          <p:cNvPicPr>
            <a:picLocks noChangeAspect="1"/>
          </p:cNvPicPr>
          <p:nvPr/>
        </p:nvPicPr>
        <p:blipFill>
          <a:blip r:embed="rId2"/>
          <a:stretch>
            <a:fillRect/>
          </a:stretch>
        </p:blipFill>
        <p:spPr>
          <a:xfrm>
            <a:off x="1150837" y="302804"/>
            <a:ext cx="182880" cy="182880"/>
          </a:xfrm>
          <a:prstGeom prst="rect">
            <a:avLst/>
          </a:prstGeom>
        </p:spPr>
      </p:pic>
      <p:pic>
        <p:nvPicPr>
          <p:cNvPr id="8" name="Image 2" descr="preencoded.png"/>
          <p:cNvPicPr>
            <a:picLocks noChangeAspect="1"/>
          </p:cNvPicPr>
          <p:nvPr/>
        </p:nvPicPr>
        <p:blipFill>
          <a:blip r:embed="rId3"/>
          <a:stretch>
            <a:fillRect/>
          </a:stretch>
        </p:blipFill>
        <p:spPr>
          <a:xfrm>
            <a:off x="1476442" y="302804"/>
            <a:ext cx="182880" cy="182880"/>
          </a:xfrm>
          <a:prstGeom prst="rect">
            <a:avLst/>
          </a:prstGeom>
        </p:spPr>
      </p:pic>
      <p:pic>
        <p:nvPicPr>
          <p:cNvPr id="9" name="Image 3" descr="preencoded.png"/>
          <p:cNvPicPr>
            <a:picLocks noChangeAspect="1"/>
          </p:cNvPicPr>
          <p:nvPr/>
        </p:nvPicPr>
        <p:blipFill>
          <a:blip r:embed="rId4"/>
          <a:stretch>
            <a:fillRect/>
          </a:stretch>
        </p:blipFill>
        <p:spPr>
          <a:xfrm>
            <a:off x="1802047" y="302804"/>
            <a:ext cx="182880" cy="1828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核心价值定位</a:t>
            </a:r>
            <a:endParaRPr lang="en-US" sz="1500" dirty="0"/>
          </a:p>
        </p:txBody>
      </p:sp>
      <p:pic>
        <p:nvPicPr>
          <p:cNvPr id="4" name="Image 0" descr="preencoded.png"/>
          <p:cNvPicPr>
            <a:picLocks noChangeAspect="1"/>
          </p:cNvPicPr>
          <p:nvPr/>
        </p:nvPicPr>
        <p:blipFill>
          <a:blip r:embed="rId2">
            <a:alphaModFix amt="10000"/>
          </a:blip>
          <a:stretch>
            <a:fillRect/>
          </a:stretch>
        </p:blipFill>
        <p:spPr>
          <a:xfrm>
            <a:off x="665582" y="2209724"/>
            <a:ext cx="2487168" cy="2332625"/>
          </a:xfrm>
          <a:prstGeom prst="rect">
            <a:avLst/>
          </a:prstGeom>
        </p:spPr>
      </p:pic>
      <p:pic>
        <p:nvPicPr>
          <p:cNvPr id="5" name="Image 1" descr="preencoded.png"/>
          <p:cNvPicPr>
            <a:picLocks noChangeAspect="1"/>
          </p:cNvPicPr>
          <p:nvPr/>
        </p:nvPicPr>
        <p:blipFill>
          <a:blip r:embed="rId3">
            <a:alphaModFix amt="10000"/>
          </a:blip>
          <a:stretch>
            <a:fillRect/>
          </a:stretch>
        </p:blipFill>
        <p:spPr>
          <a:xfrm>
            <a:off x="1091493" y="1952509"/>
            <a:ext cx="530506" cy="257215"/>
          </a:xfrm>
          <a:prstGeom prst="rect">
            <a:avLst/>
          </a:prstGeom>
        </p:spPr>
      </p:pic>
      <p:pic>
        <p:nvPicPr>
          <p:cNvPr id="6" name="Image 2" descr="preencoded.png"/>
          <p:cNvPicPr>
            <a:picLocks noChangeAspect="1"/>
          </p:cNvPicPr>
          <p:nvPr/>
        </p:nvPicPr>
        <p:blipFill>
          <a:blip r:embed="rId4"/>
          <a:stretch>
            <a:fillRect/>
          </a:stretch>
        </p:blipFill>
        <p:spPr>
          <a:xfrm>
            <a:off x="665582" y="1436403"/>
            <a:ext cx="426013" cy="426013"/>
          </a:xfrm>
          <a:prstGeom prst="rect">
            <a:avLst/>
          </a:prstGeom>
        </p:spPr>
      </p:pic>
      <p:sp>
        <p:nvSpPr>
          <p:cNvPr id="7" name="Shape 1"/>
          <p:cNvSpPr/>
          <p:nvPr/>
        </p:nvSpPr>
        <p:spPr>
          <a:xfrm>
            <a:off x="1614063"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sp>
        <p:nvSpPr>
          <p:cNvPr id="8" name="Text 2"/>
          <p:cNvSpPr/>
          <p:nvPr/>
        </p:nvSpPr>
        <p:spPr>
          <a:xfrm>
            <a:off x="711302"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提供准确知识</a:t>
            </a:r>
            <a:endParaRPr lang="en-US" sz="1500" dirty="0"/>
          </a:p>
        </p:txBody>
      </p:sp>
      <p:sp>
        <p:nvSpPr>
          <p:cNvPr id="9" name="Text 3"/>
          <p:cNvSpPr/>
          <p:nvPr/>
        </p:nvSpPr>
        <p:spPr>
          <a:xfrm>
            <a:off x="775310"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ByteBrain的核心价值在于提供准确、及时的计算机科学知识。通过大模型和微调技术，确保用户获取到的信息精确无误，提高学习效率和工作效能。</a:t>
            </a:r>
            <a:endParaRPr lang="en-US" sz="1500" dirty="0"/>
          </a:p>
        </p:txBody>
      </p:sp>
      <p:pic>
        <p:nvPicPr>
          <p:cNvPr id="10" name="Image 3" descr="preencoded.png"/>
          <p:cNvPicPr>
            <a:picLocks noChangeAspect="1"/>
          </p:cNvPicPr>
          <p:nvPr/>
        </p:nvPicPr>
        <p:blipFill>
          <a:blip r:embed="rId2">
            <a:alphaModFix amt="10000"/>
          </a:blip>
          <a:stretch>
            <a:fillRect/>
          </a:stretch>
        </p:blipFill>
        <p:spPr>
          <a:xfrm>
            <a:off x="3363976" y="2209724"/>
            <a:ext cx="2487168" cy="2332625"/>
          </a:xfrm>
          <a:prstGeom prst="rect">
            <a:avLst/>
          </a:prstGeom>
        </p:spPr>
      </p:pic>
      <p:pic>
        <p:nvPicPr>
          <p:cNvPr id="11" name="Image 4" descr="preencoded.png"/>
          <p:cNvPicPr>
            <a:picLocks noChangeAspect="1"/>
          </p:cNvPicPr>
          <p:nvPr/>
        </p:nvPicPr>
        <p:blipFill>
          <a:blip r:embed="rId2">
            <a:alphaModFix amt="10000"/>
          </a:blip>
          <a:stretch>
            <a:fillRect/>
          </a:stretch>
        </p:blipFill>
        <p:spPr>
          <a:xfrm>
            <a:off x="6040425" y="2209838"/>
            <a:ext cx="2487168" cy="2332625"/>
          </a:xfrm>
          <a:prstGeom prst="rect">
            <a:avLst/>
          </a:prstGeom>
        </p:spPr>
      </p:pic>
      <p:sp>
        <p:nvSpPr>
          <p:cNvPr id="12" name="Text 4"/>
          <p:cNvSpPr/>
          <p:nvPr/>
        </p:nvSpPr>
        <p:spPr>
          <a:xfrm>
            <a:off x="3409696"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个性化服务体验</a:t>
            </a:r>
            <a:endParaRPr lang="en-US" sz="1500" dirty="0"/>
          </a:p>
        </p:txBody>
      </p:sp>
      <p:sp>
        <p:nvSpPr>
          <p:cNvPr id="13" name="Text 5"/>
          <p:cNvSpPr/>
          <p:nvPr/>
        </p:nvSpPr>
        <p:spPr>
          <a:xfrm>
            <a:off x="3473704"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为满足不同用户的需求，ByteBrain采用RAG技术和大模型微调机制，实现个性化的知识服务。根据用户的能力和兴趣定制学习路径，提供定制化的知识推荐。</a:t>
            </a:r>
            <a:endParaRPr lang="en-US" sz="1500" dirty="0"/>
          </a:p>
        </p:txBody>
      </p:sp>
      <p:sp>
        <p:nvSpPr>
          <p:cNvPr id="14" name="Text 6"/>
          <p:cNvSpPr/>
          <p:nvPr/>
        </p:nvSpPr>
        <p:spPr>
          <a:xfrm>
            <a:off x="6086145"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高效学习工具</a:t>
            </a:r>
            <a:endParaRPr lang="en-US" sz="1500" dirty="0"/>
          </a:p>
        </p:txBody>
      </p:sp>
      <p:sp>
        <p:nvSpPr>
          <p:cNvPr id="15" name="Text 7"/>
          <p:cNvSpPr/>
          <p:nvPr/>
        </p:nvSpPr>
        <p:spPr>
          <a:xfrm>
            <a:off x="6150153"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ByteBrain致力于为用户提供一个高效的学习工具，帮助其在快速变化的信息时代中掌握最新的计算机科学知识。通过智能问答、个性化学习路径和精准的内容推荐，使用户能够高效地获取所需的信息和资源。</a:t>
            </a:r>
            <a:endParaRPr lang="en-US" sz="1500" dirty="0"/>
          </a:p>
        </p:txBody>
      </p:sp>
      <p:sp>
        <p:nvSpPr>
          <p:cNvPr id="16" name="Text 8"/>
          <p:cNvSpPr/>
          <p:nvPr/>
        </p:nvSpPr>
        <p:spPr>
          <a:xfrm>
            <a:off x="665582" y="1465752"/>
            <a:ext cx="67972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17" name="Image 5" descr="preencoded.png"/>
          <p:cNvPicPr>
            <a:picLocks noChangeAspect="1"/>
          </p:cNvPicPr>
          <p:nvPr/>
        </p:nvPicPr>
        <p:blipFill>
          <a:blip r:embed="rId4"/>
          <a:stretch>
            <a:fillRect/>
          </a:stretch>
        </p:blipFill>
        <p:spPr>
          <a:xfrm>
            <a:off x="3364423" y="1436403"/>
            <a:ext cx="426013" cy="426013"/>
          </a:xfrm>
          <a:prstGeom prst="rect">
            <a:avLst/>
          </a:prstGeom>
        </p:spPr>
      </p:pic>
      <p:sp>
        <p:nvSpPr>
          <p:cNvPr id="18" name="Text 9"/>
          <p:cNvSpPr/>
          <p:nvPr/>
        </p:nvSpPr>
        <p:spPr>
          <a:xfrm>
            <a:off x="3373668" y="1465752"/>
            <a:ext cx="709960"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pic>
        <p:nvPicPr>
          <p:cNvPr id="19" name="Image 6" descr="preencoded.png"/>
          <p:cNvPicPr>
            <a:picLocks noChangeAspect="1"/>
          </p:cNvPicPr>
          <p:nvPr/>
        </p:nvPicPr>
        <p:blipFill>
          <a:blip r:embed="rId4"/>
          <a:stretch>
            <a:fillRect/>
          </a:stretch>
        </p:blipFill>
        <p:spPr>
          <a:xfrm>
            <a:off x="6040407" y="1436403"/>
            <a:ext cx="426013" cy="426013"/>
          </a:xfrm>
          <a:prstGeom prst="rect">
            <a:avLst/>
          </a:prstGeom>
        </p:spPr>
      </p:pic>
      <p:sp>
        <p:nvSpPr>
          <p:cNvPr id="20" name="Text 10"/>
          <p:cNvSpPr/>
          <p:nvPr/>
        </p:nvSpPr>
        <p:spPr>
          <a:xfrm>
            <a:off x="6040891" y="1465752"/>
            <a:ext cx="723664"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1" name="Shape 11"/>
          <p:cNvSpPr/>
          <p:nvPr/>
        </p:nvSpPr>
        <p:spPr>
          <a:xfrm>
            <a:off x="4252680"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sp>
        <p:nvSpPr>
          <p:cNvPr id="22" name="Shape 12"/>
          <p:cNvSpPr/>
          <p:nvPr/>
        </p:nvSpPr>
        <p:spPr>
          <a:xfrm>
            <a:off x="6937622"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pic>
        <p:nvPicPr>
          <p:cNvPr id="23" name="Image 7" descr="preencoded.png"/>
          <p:cNvPicPr>
            <a:picLocks noChangeAspect="1"/>
          </p:cNvPicPr>
          <p:nvPr/>
        </p:nvPicPr>
        <p:blipFill>
          <a:blip r:embed="rId3">
            <a:alphaModFix amt="10000"/>
          </a:blip>
          <a:stretch>
            <a:fillRect/>
          </a:stretch>
        </p:blipFill>
        <p:spPr>
          <a:xfrm>
            <a:off x="3790334" y="1952509"/>
            <a:ext cx="530506" cy="257215"/>
          </a:xfrm>
          <a:prstGeom prst="rect">
            <a:avLst/>
          </a:prstGeom>
        </p:spPr>
      </p:pic>
      <p:pic>
        <p:nvPicPr>
          <p:cNvPr id="24" name="Image 8" descr="preencoded.png"/>
          <p:cNvPicPr>
            <a:picLocks noChangeAspect="1"/>
          </p:cNvPicPr>
          <p:nvPr/>
        </p:nvPicPr>
        <p:blipFill>
          <a:blip r:embed="rId3">
            <a:alphaModFix amt="10000"/>
          </a:blip>
          <a:stretch>
            <a:fillRect/>
          </a:stretch>
        </p:blipFill>
        <p:spPr>
          <a:xfrm>
            <a:off x="6466318" y="1952509"/>
            <a:ext cx="530506" cy="257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产品功能</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智能问答系统</a:t>
            </a:r>
            <a:endParaRPr lang="en-US" sz="1500" dirty="0"/>
          </a:p>
        </p:txBody>
      </p:sp>
      <p:pic>
        <p:nvPicPr>
          <p:cNvPr id="4" name="Image 0" descr="preencoded.png"/>
          <p:cNvPicPr>
            <a:picLocks noChangeAspect="1"/>
          </p:cNvPicPr>
          <p:nvPr/>
        </p:nvPicPr>
        <p:blipFill>
          <a:blip r:embed="rId2">
            <a:alphaModFix amt="50000"/>
          </a:blip>
          <a:stretch>
            <a:fillRect/>
          </a:stretch>
        </p:blipFill>
        <p:spPr>
          <a:xfrm>
            <a:off x="312725" y="1216857"/>
            <a:ext cx="4261104" cy="182880"/>
          </a:xfrm>
          <a:prstGeom prst="rect">
            <a:avLst/>
          </a:prstGeom>
        </p:spPr>
      </p:pic>
      <p:sp>
        <p:nvSpPr>
          <p:cNvPr id="5" name="Shape 1"/>
          <p:cNvSpPr/>
          <p:nvPr/>
        </p:nvSpPr>
        <p:spPr>
          <a:xfrm>
            <a:off x="1682112" y="1400312"/>
            <a:ext cx="0" cy="567089"/>
          </a:xfrm>
          <a:custGeom>
            <a:avLst/>
            <a:gdLst/>
            <a:ahLst/>
            <a:cxnLst/>
            <a:rect l="l" t="t" r="r" b="b"/>
            <a:pathLst>
              <a:path h="567089">
                <a:moveTo>
                  <a:pt x="0" y="0"/>
                </a:moveTo>
                <a:lnTo>
                  <a:pt x="0" y="567089"/>
                </a:lnTo>
              </a:path>
            </a:pathLst>
          </a:custGeom>
          <a:noFill/>
          <a:ln w="38100">
            <a:solidFill>
              <a:srgbClr val="374D87"/>
            </a:solidFill>
            <a:prstDash val="solid"/>
            <a:headEnd type="none"/>
            <a:tailEnd type="none"/>
          </a:ln>
        </p:spPr>
      </p:sp>
      <p:pic>
        <p:nvPicPr>
          <p:cNvPr id="6" name="Image 1" descr="preencoded.png"/>
          <p:cNvPicPr>
            <a:picLocks noChangeAspect="1"/>
          </p:cNvPicPr>
          <p:nvPr/>
        </p:nvPicPr>
        <p:blipFill>
          <a:blip r:embed="rId3"/>
          <a:stretch>
            <a:fillRect/>
          </a:stretch>
        </p:blipFill>
        <p:spPr>
          <a:xfrm>
            <a:off x="303581" y="2164913"/>
            <a:ext cx="2756916" cy="2231136"/>
          </a:xfrm>
          <a:prstGeom prst="rect">
            <a:avLst/>
          </a:prstGeom>
        </p:spPr>
      </p:pic>
      <p:pic>
        <p:nvPicPr>
          <p:cNvPr id="7" name="Image 2" descr="preencoded.png"/>
          <p:cNvPicPr>
            <a:picLocks noChangeAspect="1"/>
          </p:cNvPicPr>
          <p:nvPr/>
        </p:nvPicPr>
        <p:blipFill>
          <a:blip r:embed="rId4"/>
          <a:stretch>
            <a:fillRect/>
          </a:stretch>
        </p:blipFill>
        <p:spPr>
          <a:xfrm>
            <a:off x="884165" y="1883277"/>
            <a:ext cx="1595894" cy="395023"/>
          </a:xfrm>
          <a:prstGeom prst="rect">
            <a:avLst/>
          </a:prstGeom>
        </p:spPr>
      </p:pic>
      <p:sp>
        <p:nvSpPr>
          <p:cNvPr id="8" name="Text 2"/>
          <p:cNvSpPr/>
          <p:nvPr/>
        </p:nvSpPr>
        <p:spPr>
          <a:xfrm>
            <a:off x="1409546" y="1811041"/>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3"/>
          <p:cNvSpPr/>
          <p:nvPr/>
        </p:nvSpPr>
        <p:spPr>
          <a:xfrm>
            <a:off x="466877" y="2350537"/>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智能问答系统概述</a:t>
            </a:r>
            <a:endParaRPr lang="en-US" sz="1500" dirty="0"/>
          </a:p>
        </p:txBody>
      </p:sp>
      <p:sp>
        <p:nvSpPr>
          <p:cNvPr id="10" name="Text 4"/>
          <p:cNvSpPr/>
          <p:nvPr/>
        </p:nvSpPr>
        <p:spPr>
          <a:xfrm>
            <a:off x="466877" y="2690031"/>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智能问答系统是人工智能技术在自然语言处理领域的应用，旨在解析、理解并回答用户提出的自然语言问题。该系统通过构建知识库和采用深度学习等技术实现高效准确的问答服务。</a:t>
            </a:r>
            <a:endParaRPr lang="en-US" sz="1500" dirty="0"/>
          </a:p>
        </p:txBody>
      </p:sp>
      <p:sp>
        <p:nvSpPr>
          <p:cNvPr id="11" name="Shape 5"/>
          <p:cNvSpPr/>
          <p:nvPr/>
        </p:nvSpPr>
        <p:spPr>
          <a:xfrm>
            <a:off x="4572000" y="1399737"/>
            <a:ext cx="0" cy="286867"/>
          </a:xfrm>
          <a:custGeom>
            <a:avLst/>
            <a:gdLst/>
            <a:ahLst/>
            <a:cxnLst/>
            <a:rect l="l" t="t" r="r" b="b"/>
            <a:pathLst>
              <a:path h="286867">
                <a:moveTo>
                  <a:pt x="0" y="0"/>
                </a:moveTo>
                <a:lnTo>
                  <a:pt x="0" y="286867"/>
                </a:lnTo>
              </a:path>
            </a:pathLst>
          </a:custGeom>
          <a:noFill/>
          <a:ln w="38100">
            <a:solidFill>
              <a:srgbClr val="374D87"/>
            </a:solidFill>
            <a:prstDash val="solid"/>
            <a:headEnd type="none"/>
            <a:tailEnd type="none"/>
          </a:ln>
        </p:spPr>
      </p:sp>
      <p:pic>
        <p:nvPicPr>
          <p:cNvPr id="12" name="Image 3" descr="preencoded.png"/>
          <p:cNvPicPr>
            <a:picLocks noChangeAspect="1"/>
          </p:cNvPicPr>
          <p:nvPr/>
        </p:nvPicPr>
        <p:blipFill>
          <a:blip r:embed="rId5"/>
          <a:stretch>
            <a:fillRect/>
          </a:stretch>
        </p:blipFill>
        <p:spPr>
          <a:xfrm>
            <a:off x="3193369" y="1884116"/>
            <a:ext cx="2756916" cy="2231136"/>
          </a:xfrm>
          <a:prstGeom prst="rect">
            <a:avLst/>
          </a:prstGeom>
        </p:spPr>
      </p:pic>
      <p:pic>
        <p:nvPicPr>
          <p:cNvPr id="13" name="Image 4" descr="preencoded.png"/>
          <p:cNvPicPr>
            <a:picLocks noChangeAspect="1"/>
          </p:cNvPicPr>
          <p:nvPr/>
        </p:nvPicPr>
        <p:blipFill>
          <a:blip r:embed="rId6"/>
          <a:stretch>
            <a:fillRect/>
          </a:stretch>
        </p:blipFill>
        <p:spPr>
          <a:xfrm>
            <a:off x="3774053" y="1602480"/>
            <a:ext cx="1595894" cy="395023"/>
          </a:xfrm>
          <a:prstGeom prst="rect">
            <a:avLst/>
          </a:prstGeom>
        </p:spPr>
      </p:pic>
      <p:sp>
        <p:nvSpPr>
          <p:cNvPr id="14" name="Text 6"/>
          <p:cNvSpPr/>
          <p:nvPr/>
        </p:nvSpPr>
        <p:spPr>
          <a:xfrm>
            <a:off x="4299434" y="1530243"/>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5" name="Text 7"/>
          <p:cNvSpPr/>
          <p:nvPr/>
        </p:nvSpPr>
        <p:spPr>
          <a:xfrm>
            <a:off x="3356765" y="2069739"/>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基于大模型自有知识库</a:t>
            </a:r>
            <a:endParaRPr lang="en-US" sz="1500" dirty="0"/>
          </a:p>
        </p:txBody>
      </p:sp>
      <p:sp>
        <p:nvSpPr>
          <p:cNvPr id="16" name="Text 8"/>
          <p:cNvSpPr/>
          <p:nvPr/>
        </p:nvSpPr>
        <p:spPr>
          <a:xfrm>
            <a:off x="3356765" y="2409234"/>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智能问答系统的核心在于其自有知识库，涵盖广泛的计算机科学主题，如编程语言、算法、数据结构、操作系统、网络安全等。这些丰富的知识源确保了系统能够提供准确的答案。</a:t>
            </a:r>
            <a:endParaRPr lang="en-US" sz="1500" dirty="0"/>
          </a:p>
        </p:txBody>
      </p:sp>
      <p:sp>
        <p:nvSpPr>
          <p:cNvPr id="17" name="Shape 9"/>
          <p:cNvSpPr/>
          <p:nvPr/>
        </p:nvSpPr>
        <p:spPr>
          <a:xfrm>
            <a:off x="7461888" y="1400004"/>
            <a:ext cx="0" cy="567397"/>
          </a:xfrm>
          <a:custGeom>
            <a:avLst/>
            <a:gdLst/>
            <a:ahLst/>
            <a:cxnLst/>
            <a:rect l="l" t="t" r="r" b="b"/>
            <a:pathLst>
              <a:path h="567397">
                <a:moveTo>
                  <a:pt x="0" y="0"/>
                </a:moveTo>
                <a:lnTo>
                  <a:pt x="0" y="567397"/>
                </a:lnTo>
              </a:path>
            </a:pathLst>
          </a:custGeom>
          <a:noFill/>
          <a:ln w="38100">
            <a:solidFill>
              <a:srgbClr val="374D87"/>
            </a:solidFill>
            <a:prstDash val="solid"/>
            <a:headEnd type="none"/>
            <a:tailEnd type="none"/>
          </a:ln>
        </p:spPr>
      </p:sp>
      <p:pic>
        <p:nvPicPr>
          <p:cNvPr id="18" name="Image 5" descr="preencoded.png"/>
          <p:cNvPicPr>
            <a:picLocks noChangeAspect="1"/>
          </p:cNvPicPr>
          <p:nvPr/>
        </p:nvPicPr>
        <p:blipFill>
          <a:blip r:embed="rId3"/>
          <a:stretch>
            <a:fillRect/>
          </a:stretch>
        </p:blipFill>
        <p:spPr>
          <a:xfrm>
            <a:off x="6083503" y="2164457"/>
            <a:ext cx="2756916" cy="2231136"/>
          </a:xfrm>
          <a:prstGeom prst="rect">
            <a:avLst/>
          </a:prstGeom>
        </p:spPr>
      </p:pic>
      <p:pic>
        <p:nvPicPr>
          <p:cNvPr id="19" name="Image 6" descr="preencoded.png"/>
          <p:cNvPicPr>
            <a:picLocks noChangeAspect="1"/>
          </p:cNvPicPr>
          <p:nvPr/>
        </p:nvPicPr>
        <p:blipFill>
          <a:blip r:embed="rId4"/>
          <a:stretch>
            <a:fillRect/>
          </a:stretch>
        </p:blipFill>
        <p:spPr>
          <a:xfrm>
            <a:off x="6663941" y="1883277"/>
            <a:ext cx="1595894" cy="395023"/>
          </a:xfrm>
          <a:prstGeom prst="rect">
            <a:avLst/>
          </a:prstGeom>
        </p:spPr>
      </p:pic>
      <p:sp>
        <p:nvSpPr>
          <p:cNvPr id="20" name="Text 10"/>
          <p:cNvSpPr/>
          <p:nvPr/>
        </p:nvSpPr>
        <p:spPr>
          <a:xfrm>
            <a:off x="7189322" y="1811041"/>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1" name="Text 11"/>
          <p:cNvSpPr/>
          <p:nvPr/>
        </p:nvSpPr>
        <p:spPr>
          <a:xfrm>
            <a:off x="6246653" y="2350537"/>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自定义知识库功能</a:t>
            </a:r>
            <a:endParaRPr lang="en-US" sz="1500" dirty="0"/>
          </a:p>
        </p:txBody>
      </p:sp>
      <p:sp>
        <p:nvSpPr>
          <p:cNvPr id="22" name="Text 12"/>
          <p:cNvSpPr/>
          <p:nvPr/>
        </p:nvSpPr>
        <p:spPr>
          <a:xfrm>
            <a:off x="6246653" y="2690031"/>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用户可以通过智能问答系统创建和管理自己的知识库。这一个性化设置使用户能够根据自身需求定制学习路径，提升学习的针对性和效率。</a:t>
            </a:r>
            <a:endParaRPr lang="en-US" sz="1500" dirty="0"/>
          </a:p>
        </p:txBody>
      </p:sp>
      <p:pic>
        <p:nvPicPr>
          <p:cNvPr id="23" name="Image 7" descr="preencoded.png"/>
          <p:cNvPicPr>
            <a:picLocks noChangeAspect="1"/>
          </p:cNvPicPr>
          <p:nvPr/>
        </p:nvPicPr>
        <p:blipFill>
          <a:blip r:embed="rId7">
            <a:alphaModFix amt="50000"/>
          </a:blip>
          <a:stretch>
            <a:fillRect/>
          </a:stretch>
        </p:blipFill>
        <p:spPr>
          <a:xfrm>
            <a:off x="4572000" y="1216857"/>
            <a:ext cx="4261104" cy="182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个性化学习路径</a:t>
            </a:r>
            <a:endParaRPr lang="en-US" sz="1500" dirty="0"/>
          </a:p>
        </p:txBody>
      </p:sp>
      <p:sp>
        <p:nvSpPr>
          <p:cNvPr id="4" name="Text 1"/>
          <p:cNvSpPr/>
          <p:nvPr/>
        </p:nvSpPr>
        <p:spPr>
          <a:xfrm>
            <a:off x="2743200" y="1280160"/>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学习进度跟踪</a:t>
            </a:r>
            <a:endParaRPr lang="en-US" sz="1500" dirty="0"/>
          </a:p>
        </p:txBody>
      </p:sp>
      <p:sp>
        <p:nvSpPr>
          <p:cNvPr id="5" name="Text 2"/>
          <p:cNvSpPr/>
          <p:nvPr/>
        </p:nvSpPr>
        <p:spPr>
          <a:xfrm>
            <a:off x="2743200" y="1622469"/>
            <a:ext cx="36576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通过智能算法分析用户的学习行为和进度，提供定制化的学习建议。</a:t>
            </a:r>
            <a:endParaRPr lang="en-US" sz="1500" dirty="0"/>
          </a:p>
        </p:txBody>
      </p:sp>
      <p:sp>
        <p:nvSpPr>
          <p:cNvPr id="6" name="Text 3"/>
          <p:cNvSpPr/>
          <p:nvPr/>
        </p:nvSpPr>
        <p:spPr>
          <a:xfrm>
            <a:off x="522708" y="2821838"/>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个性化学习资源推荐</a:t>
            </a:r>
            <a:endParaRPr lang="en-US" sz="1500" dirty="0"/>
          </a:p>
        </p:txBody>
      </p:sp>
      <p:sp>
        <p:nvSpPr>
          <p:cNvPr id="7" name="Text 4"/>
          <p:cNvSpPr/>
          <p:nvPr/>
        </p:nvSpPr>
        <p:spPr>
          <a:xfrm>
            <a:off x="522708" y="3153766"/>
            <a:ext cx="36576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根据用户的历史学习记录和兴趣偏好，推荐最相关的学习资源，提升学习效率。</a:t>
            </a:r>
            <a:endParaRPr lang="en-US" sz="1500" dirty="0"/>
          </a:p>
        </p:txBody>
      </p:sp>
      <p:sp>
        <p:nvSpPr>
          <p:cNvPr id="8" name="Text 5"/>
          <p:cNvSpPr/>
          <p:nvPr/>
        </p:nvSpPr>
        <p:spPr>
          <a:xfrm>
            <a:off x="4963692" y="2821838"/>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动态调整学习计划</a:t>
            </a:r>
            <a:endParaRPr lang="en-US" sz="1500" dirty="0"/>
          </a:p>
        </p:txBody>
      </p:sp>
      <p:sp>
        <p:nvSpPr>
          <p:cNvPr id="9" name="Text 6"/>
          <p:cNvSpPr/>
          <p:nvPr/>
        </p:nvSpPr>
        <p:spPr>
          <a:xfrm>
            <a:off x="4963692" y="3153766"/>
            <a:ext cx="3657600" cy="841248"/>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基于用户的反馈和学习效果，动态调整学习计划，确保学习路径始终符合用户需求。</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内容搜索与推荐</a:t>
            </a:r>
            <a:endParaRPr lang="en-US" sz="1500" dirty="0"/>
          </a:p>
        </p:txBody>
      </p:sp>
      <p:pic>
        <p:nvPicPr>
          <p:cNvPr id="4" name="Image 0" descr="preencoded.png"/>
          <p:cNvPicPr>
            <a:picLocks noChangeAspect="1"/>
          </p:cNvPicPr>
          <p:nvPr/>
        </p:nvPicPr>
        <p:blipFill>
          <a:blip r:embed="rId2">
            <a:alphaModFix amt="20000"/>
          </a:blip>
          <a:stretch>
            <a:fillRect/>
          </a:stretch>
        </p:blipFill>
        <p:spPr>
          <a:xfrm rot="5400000">
            <a:off x="3714593" y="1805783"/>
            <a:ext cx="1714815" cy="1714815"/>
          </a:xfrm>
          <a:prstGeom prst="rect">
            <a:avLst/>
          </a:prstGeom>
        </p:spPr>
      </p:pic>
      <p:pic>
        <p:nvPicPr>
          <p:cNvPr id="5" name="Image 1" descr="preencoded.png"/>
          <p:cNvPicPr>
            <a:picLocks noChangeAspect="1"/>
          </p:cNvPicPr>
          <p:nvPr/>
        </p:nvPicPr>
        <p:blipFill>
          <a:blip r:embed="rId3">
            <a:alphaModFix amt="20000"/>
          </a:blip>
          <a:stretch>
            <a:fillRect/>
          </a:stretch>
        </p:blipFill>
        <p:spPr>
          <a:xfrm rot="10800000">
            <a:off x="3714593" y="1805783"/>
            <a:ext cx="1714815" cy="1714815"/>
          </a:xfrm>
          <a:prstGeom prst="rect">
            <a:avLst/>
          </a:prstGeom>
        </p:spPr>
      </p:pic>
      <p:pic>
        <p:nvPicPr>
          <p:cNvPr id="6" name="Image 2" descr="preencoded.png"/>
          <p:cNvPicPr>
            <a:picLocks noChangeAspect="1"/>
          </p:cNvPicPr>
          <p:nvPr/>
        </p:nvPicPr>
        <p:blipFill>
          <a:blip r:embed="rId3">
            <a:alphaModFix amt="20000"/>
          </a:blip>
          <a:stretch>
            <a:fillRect/>
          </a:stretch>
        </p:blipFill>
        <p:spPr>
          <a:xfrm>
            <a:off x="3714593" y="1805783"/>
            <a:ext cx="1714815" cy="1714815"/>
          </a:xfrm>
          <a:prstGeom prst="rect">
            <a:avLst/>
          </a:prstGeom>
        </p:spPr>
      </p:pic>
      <p:pic>
        <p:nvPicPr>
          <p:cNvPr id="7" name="Image 3" descr="preencoded.png"/>
          <p:cNvPicPr>
            <a:picLocks noChangeAspect="1"/>
          </p:cNvPicPr>
          <p:nvPr/>
        </p:nvPicPr>
        <p:blipFill>
          <a:blip r:embed="rId2">
            <a:alphaModFix amt="20000"/>
          </a:blip>
          <a:stretch>
            <a:fillRect/>
          </a:stretch>
        </p:blipFill>
        <p:spPr>
          <a:xfrm rot="-5400000">
            <a:off x="3714593" y="1805783"/>
            <a:ext cx="1714815" cy="1714815"/>
          </a:xfrm>
          <a:prstGeom prst="rect">
            <a:avLst/>
          </a:prstGeom>
        </p:spPr>
      </p:pic>
      <p:pic>
        <p:nvPicPr>
          <p:cNvPr id="8" name="Image 4" descr="preencoded.png"/>
          <p:cNvPicPr>
            <a:picLocks noChangeAspect="1"/>
          </p:cNvPicPr>
          <p:nvPr/>
        </p:nvPicPr>
        <p:blipFill>
          <a:blip r:embed="rId4"/>
          <a:stretch>
            <a:fillRect/>
          </a:stretch>
        </p:blipFill>
        <p:spPr>
          <a:xfrm>
            <a:off x="3848692" y="1914959"/>
            <a:ext cx="438972" cy="438972"/>
          </a:xfrm>
          <a:prstGeom prst="rect">
            <a:avLst/>
          </a:prstGeom>
        </p:spPr>
      </p:pic>
      <p:pic>
        <p:nvPicPr>
          <p:cNvPr id="9" name="Image 5" descr="preencoded.png"/>
          <p:cNvPicPr>
            <a:picLocks noChangeAspect="1"/>
          </p:cNvPicPr>
          <p:nvPr/>
        </p:nvPicPr>
        <p:blipFill>
          <a:blip r:embed="rId5"/>
          <a:stretch>
            <a:fillRect/>
          </a:stretch>
        </p:blipFill>
        <p:spPr>
          <a:xfrm>
            <a:off x="3942611" y="2008878"/>
            <a:ext cx="247293" cy="247293"/>
          </a:xfrm>
          <a:prstGeom prst="rect">
            <a:avLst/>
          </a:prstGeom>
        </p:spPr>
      </p:pic>
      <p:pic>
        <p:nvPicPr>
          <p:cNvPr id="10" name="Image 6" descr="preencoded.png"/>
          <p:cNvPicPr>
            <a:picLocks noChangeAspect="1"/>
          </p:cNvPicPr>
          <p:nvPr/>
        </p:nvPicPr>
        <p:blipFill>
          <a:blip r:embed="rId6"/>
          <a:stretch>
            <a:fillRect/>
          </a:stretch>
        </p:blipFill>
        <p:spPr>
          <a:xfrm>
            <a:off x="4845630" y="1887527"/>
            <a:ext cx="438972" cy="438972"/>
          </a:xfrm>
          <a:prstGeom prst="rect">
            <a:avLst/>
          </a:prstGeom>
        </p:spPr>
      </p:pic>
      <p:pic>
        <p:nvPicPr>
          <p:cNvPr id="11" name="Image 7" descr="preencoded.png"/>
          <p:cNvPicPr>
            <a:picLocks noChangeAspect="1"/>
          </p:cNvPicPr>
          <p:nvPr/>
        </p:nvPicPr>
        <p:blipFill>
          <a:blip r:embed="rId7"/>
          <a:stretch>
            <a:fillRect/>
          </a:stretch>
        </p:blipFill>
        <p:spPr>
          <a:xfrm>
            <a:off x="4930868" y="1974767"/>
            <a:ext cx="265245" cy="246471"/>
          </a:xfrm>
          <a:prstGeom prst="rect">
            <a:avLst/>
          </a:prstGeom>
        </p:spPr>
      </p:pic>
      <p:pic>
        <p:nvPicPr>
          <p:cNvPr id="12" name="Image 8" descr="preencoded.png"/>
          <p:cNvPicPr>
            <a:picLocks noChangeAspect="1"/>
          </p:cNvPicPr>
          <p:nvPr/>
        </p:nvPicPr>
        <p:blipFill>
          <a:blip r:embed="rId8"/>
          <a:stretch>
            <a:fillRect/>
          </a:stretch>
        </p:blipFill>
        <p:spPr>
          <a:xfrm>
            <a:off x="3848692" y="2946846"/>
            <a:ext cx="424181" cy="424181"/>
          </a:xfrm>
          <a:prstGeom prst="rect">
            <a:avLst/>
          </a:prstGeom>
        </p:spPr>
      </p:pic>
      <p:pic>
        <p:nvPicPr>
          <p:cNvPr id="13" name="Image 9" descr="preencoded.png"/>
          <p:cNvPicPr>
            <a:picLocks noChangeAspect="1"/>
          </p:cNvPicPr>
          <p:nvPr/>
        </p:nvPicPr>
        <p:blipFill>
          <a:blip r:embed="rId9"/>
          <a:stretch>
            <a:fillRect/>
          </a:stretch>
        </p:blipFill>
        <p:spPr>
          <a:xfrm>
            <a:off x="3939446" y="3062165"/>
            <a:ext cx="238961" cy="216929"/>
          </a:xfrm>
          <a:prstGeom prst="rect">
            <a:avLst/>
          </a:prstGeom>
        </p:spPr>
      </p:pic>
      <p:pic>
        <p:nvPicPr>
          <p:cNvPr id="14" name="Image 10" descr="preencoded.png"/>
          <p:cNvPicPr>
            <a:picLocks noChangeAspect="1"/>
          </p:cNvPicPr>
          <p:nvPr/>
        </p:nvPicPr>
        <p:blipFill>
          <a:blip r:embed="rId10"/>
          <a:stretch>
            <a:fillRect/>
          </a:stretch>
        </p:blipFill>
        <p:spPr>
          <a:xfrm>
            <a:off x="4845630" y="2939450"/>
            <a:ext cx="431577" cy="431577"/>
          </a:xfrm>
          <a:prstGeom prst="rect">
            <a:avLst/>
          </a:prstGeom>
        </p:spPr>
      </p:pic>
      <p:pic>
        <p:nvPicPr>
          <p:cNvPr id="15" name="Image 11" descr="preencoded.png"/>
          <p:cNvPicPr>
            <a:picLocks noChangeAspect="1"/>
          </p:cNvPicPr>
          <p:nvPr/>
        </p:nvPicPr>
        <p:blipFill>
          <a:blip r:embed="rId11"/>
          <a:stretch>
            <a:fillRect/>
          </a:stretch>
        </p:blipFill>
        <p:spPr>
          <a:xfrm>
            <a:off x="4917710" y="3011531"/>
            <a:ext cx="294991" cy="294991"/>
          </a:xfrm>
          <a:prstGeom prst="rect">
            <a:avLst/>
          </a:prstGeom>
        </p:spPr>
      </p:pic>
      <p:sp>
        <p:nvSpPr>
          <p:cNvPr id="16" name="Text 1"/>
          <p:cNvSpPr/>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智能内容推荐机制</a:t>
            </a:r>
            <a:endParaRPr lang="en-US" sz="1500" dirty="0"/>
          </a:p>
        </p:txBody>
      </p:sp>
      <p:sp>
        <p:nvSpPr>
          <p:cNvPr id="17" name="Text 2"/>
          <p:cNvSpPr/>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ByteBrain采用先进的智能推荐算法，根据用户的兴趣和学习进度，自动推荐相关的计算机科学学习资源。通过个性化的推荐，提升用户的学习效率和体验。</a:t>
            </a:r>
            <a:endParaRPr lang="en-US" sz="1500" dirty="0"/>
          </a:p>
        </p:txBody>
      </p:sp>
      <p:sp>
        <p:nvSpPr>
          <p:cNvPr id="18" name="Text 3"/>
          <p:cNvSpPr/>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多维度数据分析</a:t>
            </a:r>
            <a:endParaRPr lang="en-US" sz="1500" dirty="0"/>
          </a:p>
        </p:txBody>
      </p:sp>
      <p:sp>
        <p:nvSpPr>
          <p:cNvPr id="19" name="Text 4"/>
          <p:cNvSpPr/>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系统利用大数据分析技术，对用户的搜索历史、浏览记录和互动行为进行多维度分析。通过精准的用户画像，为每位用户提供高度契合的学习资源推荐。</a:t>
            </a:r>
            <a:endParaRPr lang="en-US" sz="1500" dirty="0"/>
          </a:p>
        </p:txBody>
      </p:sp>
      <p:sp>
        <p:nvSpPr>
          <p:cNvPr id="20" name="Text 5"/>
          <p:cNvSpPr/>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实时更新与优化</a:t>
            </a:r>
            <a:endParaRPr lang="en-US" sz="1500" dirty="0"/>
          </a:p>
        </p:txBody>
      </p:sp>
      <p:sp>
        <p:nvSpPr>
          <p:cNvPr id="21" name="Text 6"/>
          <p:cNvSpPr/>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ByteBrain的内容推荐系统具备实时更新能力，能够及时反映最新的计算机科学研究成果和技术动态。确保用户获取到的信息始终是前沿和有效的。</a:t>
            </a:r>
            <a:endParaRPr lang="en-US" sz="1500" dirty="0"/>
          </a:p>
        </p:txBody>
      </p:sp>
      <p:sp>
        <p:nvSpPr>
          <p:cNvPr id="22" name="Text 7"/>
          <p:cNvSpPr/>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多样化资源整合</a:t>
            </a:r>
            <a:endParaRPr lang="en-US" sz="1500" dirty="0"/>
          </a:p>
        </p:txBody>
      </p:sp>
      <p:sp>
        <p:nvSpPr>
          <p:cNvPr id="23" name="Text 8"/>
          <p:cNvSpPr/>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平台聚合了丰富的学习资源，包括学术论文、在线课程、技术博客等多种形式。通过一站式的资源整合，用户可以在一个平台上获取到所需的各类学习材料。</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技术方案</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关键技术介绍</a:t>
            </a:r>
            <a:endParaRPr lang="en-US" sz="1500" dirty="0"/>
          </a:p>
        </p:txBody>
      </p:sp>
      <p:pic>
        <p:nvPicPr>
          <p:cNvPr id="4" name="Image 0" descr="preencoded.png"/>
          <p:cNvPicPr>
            <a:picLocks noChangeAspect="1"/>
          </p:cNvPicPr>
          <p:nvPr/>
        </p:nvPicPr>
        <p:blipFill>
          <a:blip r:embed="rId2">
            <a:alphaModFix amt="20000"/>
          </a:blip>
          <a:stretch>
            <a:fillRect/>
          </a:stretch>
        </p:blipFill>
        <p:spPr>
          <a:xfrm rot="2700000">
            <a:off x="4181468" y="1698943"/>
            <a:ext cx="795528" cy="795528"/>
          </a:xfrm>
          <a:prstGeom prst="rect">
            <a:avLst/>
          </a:prstGeom>
        </p:spPr>
      </p:pic>
      <p:pic>
        <p:nvPicPr>
          <p:cNvPr id="5" name="Image 1" descr="preencoded.png"/>
          <p:cNvPicPr>
            <a:picLocks noChangeAspect="1"/>
          </p:cNvPicPr>
          <p:nvPr/>
        </p:nvPicPr>
        <p:blipFill>
          <a:blip r:embed="rId2">
            <a:alphaModFix amt="20000"/>
          </a:blip>
          <a:stretch>
            <a:fillRect/>
          </a:stretch>
        </p:blipFill>
        <p:spPr>
          <a:xfrm rot="2700000">
            <a:off x="4181468" y="2914632"/>
            <a:ext cx="795528" cy="795528"/>
          </a:xfrm>
          <a:prstGeom prst="rect">
            <a:avLst/>
          </a:prstGeom>
        </p:spPr>
      </p:pic>
      <p:pic>
        <p:nvPicPr>
          <p:cNvPr id="6" name="Image 2" descr="preencoded.png"/>
          <p:cNvPicPr>
            <a:picLocks noChangeAspect="1"/>
          </p:cNvPicPr>
          <p:nvPr/>
        </p:nvPicPr>
        <p:blipFill>
          <a:blip r:embed="rId3">
            <a:alphaModFix amt="20000"/>
          </a:blip>
          <a:stretch>
            <a:fillRect/>
          </a:stretch>
        </p:blipFill>
        <p:spPr>
          <a:xfrm rot="2700000">
            <a:off x="3553780" y="2298043"/>
            <a:ext cx="795528" cy="795528"/>
          </a:xfrm>
          <a:prstGeom prst="rect">
            <a:avLst/>
          </a:prstGeom>
        </p:spPr>
      </p:pic>
      <p:pic>
        <p:nvPicPr>
          <p:cNvPr id="7" name="Image 3" descr="preencoded.png"/>
          <p:cNvPicPr>
            <a:picLocks noChangeAspect="1"/>
          </p:cNvPicPr>
          <p:nvPr/>
        </p:nvPicPr>
        <p:blipFill>
          <a:blip r:embed="rId3">
            <a:alphaModFix amt="20000"/>
          </a:blip>
          <a:stretch>
            <a:fillRect/>
          </a:stretch>
        </p:blipFill>
        <p:spPr>
          <a:xfrm rot="2700000">
            <a:off x="4794692" y="2298043"/>
            <a:ext cx="795528" cy="795528"/>
          </a:xfrm>
          <a:prstGeom prst="rect">
            <a:avLst/>
          </a:prstGeom>
        </p:spPr>
      </p:pic>
      <p:pic>
        <p:nvPicPr>
          <p:cNvPr id="8" name="Image 4" descr="preencoded.png"/>
          <p:cNvPicPr>
            <a:picLocks noChangeAspect="1"/>
          </p:cNvPicPr>
          <p:nvPr/>
        </p:nvPicPr>
        <p:blipFill>
          <a:blip r:embed="rId4"/>
          <a:stretch>
            <a:fillRect/>
          </a:stretch>
        </p:blipFill>
        <p:spPr>
          <a:xfrm>
            <a:off x="4338432" y="1855907"/>
            <a:ext cx="481601" cy="481601"/>
          </a:xfrm>
          <a:prstGeom prst="rect">
            <a:avLst/>
          </a:prstGeom>
        </p:spPr>
      </p:pic>
      <p:pic>
        <p:nvPicPr>
          <p:cNvPr id="9" name="Image 5" descr="preencoded.png"/>
          <p:cNvPicPr>
            <a:picLocks noChangeAspect="1"/>
          </p:cNvPicPr>
          <p:nvPr/>
        </p:nvPicPr>
        <p:blipFill>
          <a:blip r:embed="rId5"/>
          <a:stretch>
            <a:fillRect/>
          </a:stretch>
        </p:blipFill>
        <p:spPr>
          <a:xfrm>
            <a:off x="4951656" y="2455006"/>
            <a:ext cx="481601" cy="481601"/>
          </a:xfrm>
          <a:prstGeom prst="rect">
            <a:avLst/>
          </a:prstGeom>
        </p:spPr>
      </p:pic>
      <p:pic>
        <p:nvPicPr>
          <p:cNvPr id="10" name="Image 6" descr="preencoded.png"/>
          <p:cNvPicPr>
            <a:picLocks noChangeAspect="1"/>
          </p:cNvPicPr>
          <p:nvPr/>
        </p:nvPicPr>
        <p:blipFill>
          <a:blip r:embed="rId4"/>
          <a:stretch>
            <a:fillRect/>
          </a:stretch>
        </p:blipFill>
        <p:spPr>
          <a:xfrm>
            <a:off x="4338432" y="3071595"/>
            <a:ext cx="481601" cy="481601"/>
          </a:xfrm>
          <a:prstGeom prst="rect">
            <a:avLst/>
          </a:prstGeom>
        </p:spPr>
      </p:pic>
      <p:pic>
        <p:nvPicPr>
          <p:cNvPr id="11" name="Image 7" descr="preencoded.png"/>
          <p:cNvPicPr>
            <a:picLocks noChangeAspect="1"/>
          </p:cNvPicPr>
          <p:nvPr/>
        </p:nvPicPr>
        <p:blipFill>
          <a:blip r:embed="rId5"/>
          <a:stretch>
            <a:fillRect/>
          </a:stretch>
        </p:blipFill>
        <p:spPr>
          <a:xfrm>
            <a:off x="3710743" y="2455006"/>
            <a:ext cx="481601" cy="481601"/>
          </a:xfrm>
          <a:prstGeom prst="rect">
            <a:avLst/>
          </a:prstGeom>
        </p:spPr>
      </p:pic>
      <p:sp>
        <p:nvSpPr>
          <p:cNvPr id="12" name="Text 1"/>
          <p:cNvSpPr/>
          <p:nvPr/>
        </p:nvSpPr>
        <p:spPr>
          <a:xfrm>
            <a:off x="4237477" y="3028932"/>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3" name="Text 2"/>
          <p:cNvSpPr/>
          <p:nvPr/>
        </p:nvSpPr>
        <p:spPr>
          <a:xfrm>
            <a:off x="4845721" y="2403199"/>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3"/>
          <p:cNvSpPr/>
          <p:nvPr/>
        </p:nvSpPr>
        <p:spPr>
          <a:xfrm>
            <a:off x="3609789" y="2375767"/>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5" name="Text 4"/>
          <p:cNvSpPr/>
          <p:nvPr/>
        </p:nvSpPr>
        <p:spPr>
          <a:xfrm>
            <a:off x="4237477" y="1804099"/>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6" name="Text 5"/>
          <p:cNvSpPr/>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基础大模型</a:t>
            </a:r>
            <a:endParaRPr lang="en-US" sz="1500" dirty="0"/>
          </a:p>
        </p:txBody>
      </p:sp>
      <p:sp>
        <p:nvSpPr>
          <p:cNvPr id="17" name="Text 6"/>
          <p:cNvSpPr/>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ByteBrain采用源2.0-2B模型，这是一项前沿的大模型技术，能够提供强大的自然语言处理能力，确保智能助手在处理复杂问题时的准确性和高效性。</a:t>
            </a:r>
            <a:endParaRPr lang="en-US" sz="1500" dirty="0"/>
          </a:p>
        </p:txBody>
      </p:sp>
      <p:sp>
        <p:nvSpPr>
          <p:cNvPr id="18" name="Text 7"/>
          <p:cNvSpPr/>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RAG技术</a:t>
            </a:r>
            <a:endParaRPr lang="en-US" sz="1500" dirty="0"/>
          </a:p>
        </p:txBody>
      </p:sp>
      <p:sp>
        <p:nvSpPr>
          <p:cNvPr id="19" name="Text 8"/>
          <p:cNvSpPr/>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RAG（Retrieval Augmented Generation）检索增强生成技术，通过结合检索和生成模型，提升智能助手的回答质量和相关性，帮助用户获得更加精准的答案。</a:t>
            </a:r>
            <a:endParaRPr lang="en-US" sz="1500" dirty="0"/>
          </a:p>
        </p:txBody>
      </p:sp>
      <p:sp>
        <p:nvSpPr>
          <p:cNvPr id="20" name="Text 9"/>
          <p:cNvSpPr/>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大模型微调</a:t>
            </a:r>
            <a:endParaRPr lang="en-US" sz="1500" dirty="0"/>
          </a:p>
        </p:txBody>
      </p:sp>
      <p:sp>
        <p:nvSpPr>
          <p:cNvPr id="21" name="Text 10"/>
          <p:cNvSpPr/>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针对特定任务和领域进行大模型微调，使智能助手能够更好地理解并回答计算机科学领域的特定问题，满足用户的专业需求。</a:t>
            </a:r>
            <a:endParaRPr lang="en-US" sz="1500" dirty="0"/>
          </a:p>
        </p:txBody>
      </p:sp>
      <p:sp>
        <p:nvSpPr>
          <p:cNvPr id="22" name="Text 11"/>
          <p:cNvSpPr/>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Streamlit框架</a:t>
            </a:r>
            <a:endParaRPr lang="en-US" sz="1500" dirty="0"/>
          </a:p>
        </p:txBody>
      </p:sp>
      <p:sp>
        <p:nvSpPr>
          <p:cNvPr id="23" name="Text 12"/>
          <p:cNvSpPr/>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使用Streamlit框架构建用户界面，使得整个系统简洁易用，同时保证了高性能的交互体验，让用户能够方便快捷地获取所需知识。</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技术架构设计</a:t>
            </a:r>
            <a:endParaRPr lang="en-US" sz="1500" dirty="0"/>
          </a:p>
        </p:txBody>
      </p:sp>
      <p:pic>
        <p:nvPicPr>
          <p:cNvPr id="4" name="Image 0" descr="preencoded.png"/>
          <p:cNvPicPr>
            <a:picLocks noChangeAspect="1"/>
          </p:cNvPicPr>
          <p:nvPr/>
        </p:nvPicPr>
        <p:blipFill>
          <a:blip r:embed="rId2">
            <a:alphaModFix amt="20000"/>
          </a:blip>
          <a:stretch>
            <a:fillRect/>
          </a:stretch>
        </p:blipFill>
        <p:spPr>
          <a:xfrm>
            <a:off x="4347400" y="1901062"/>
            <a:ext cx="449200" cy="242568"/>
          </a:xfrm>
          <a:prstGeom prst="rect">
            <a:avLst/>
          </a:prstGeom>
        </p:spPr>
      </p:pic>
      <p:pic>
        <p:nvPicPr>
          <p:cNvPr id="5" name="Image 1" descr="preencoded.png"/>
          <p:cNvPicPr>
            <a:picLocks noChangeAspect="1"/>
          </p:cNvPicPr>
          <p:nvPr/>
        </p:nvPicPr>
        <p:blipFill>
          <a:blip r:embed="rId3"/>
          <a:stretch>
            <a:fillRect/>
          </a:stretch>
        </p:blipFill>
        <p:spPr>
          <a:xfrm>
            <a:off x="4187346" y="2267331"/>
            <a:ext cx="769307" cy="242568"/>
          </a:xfrm>
          <a:prstGeom prst="rect">
            <a:avLst/>
          </a:prstGeom>
        </p:spPr>
      </p:pic>
      <p:pic>
        <p:nvPicPr>
          <p:cNvPr id="6" name="Image 2" descr="preencoded.png"/>
          <p:cNvPicPr>
            <a:picLocks noChangeAspect="1"/>
          </p:cNvPicPr>
          <p:nvPr/>
        </p:nvPicPr>
        <p:blipFill>
          <a:blip r:embed="rId4">
            <a:alphaModFix amt="20000"/>
          </a:blip>
          <a:stretch>
            <a:fillRect/>
          </a:stretch>
        </p:blipFill>
        <p:spPr>
          <a:xfrm>
            <a:off x="3969569" y="2633601"/>
            <a:ext cx="1204863" cy="242568"/>
          </a:xfrm>
          <a:prstGeom prst="rect">
            <a:avLst/>
          </a:prstGeom>
        </p:spPr>
      </p:pic>
      <p:pic>
        <p:nvPicPr>
          <p:cNvPr id="7" name="Image 3" descr="preencoded.png"/>
          <p:cNvPicPr>
            <a:picLocks noChangeAspect="1"/>
          </p:cNvPicPr>
          <p:nvPr/>
        </p:nvPicPr>
        <p:blipFill>
          <a:blip r:embed="rId5"/>
          <a:stretch>
            <a:fillRect/>
          </a:stretch>
        </p:blipFill>
        <p:spPr>
          <a:xfrm>
            <a:off x="3762286" y="2999870"/>
            <a:ext cx="1619428" cy="242568"/>
          </a:xfrm>
          <a:prstGeom prst="rect">
            <a:avLst/>
          </a:prstGeom>
        </p:spPr>
      </p:pic>
      <p:sp>
        <p:nvSpPr>
          <p:cNvPr id="8" name="Text 1"/>
          <p:cNvSpPr/>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前端设计</a:t>
            </a:r>
            <a:endParaRPr lang="en-US" sz="1500" dirty="0"/>
          </a:p>
        </p:txBody>
      </p:sp>
      <p:sp>
        <p:nvSpPr>
          <p:cNvPr id="9" name="Text 2"/>
          <p:cNvSpPr/>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前端采用Streamlit框架构建用户界面，确保交互简洁直观。通过图形和文本结合的方式展示信息，提供良好的用户体验。</a:t>
            </a:r>
            <a:endParaRPr lang="en-US" sz="1500" dirty="0"/>
          </a:p>
        </p:txBody>
      </p:sp>
      <p:sp>
        <p:nvSpPr>
          <p:cNvPr id="10" name="Text 3"/>
          <p:cNvSpPr/>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后端架构</a:t>
            </a:r>
            <a:endParaRPr lang="en-US" sz="1500" dirty="0"/>
          </a:p>
        </p:txBody>
      </p:sp>
      <p:sp>
        <p:nvSpPr>
          <p:cNvPr id="11" name="Text 4"/>
          <p:cNvSpPr/>
          <p:nvPr/>
        </p:nvSpPr>
        <p:spPr>
          <a:xfrm>
            <a:off x="5535727" y="1443838"/>
            <a:ext cx="29718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后端基于源2.0-2B模型，集成RAG技术和大模型微调机制，确保智能问答和内容推荐的准确性和及时性。</a:t>
            </a:r>
            <a:endParaRPr lang="en-US" sz="1500" dirty="0"/>
          </a:p>
        </p:txBody>
      </p:sp>
      <p:sp>
        <p:nvSpPr>
          <p:cNvPr id="12" name="Text 5"/>
          <p:cNvSpPr/>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数据处理</a:t>
            </a:r>
            <a:endParaRPr lang="en-US" sz="1500" dirty="0"/>
          </a:p>
        </p:txBody>
      </p:sp>
      <p:sp>
        <p:nvSpPr>
          <p:cNvPr id="13" name="Text 6"/>
          <p:cNvSpPr/>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数据预处理和存储模块负责收集、清洗和存储用户数据，以及从各种来源提取相关的计算机科学知识，为AI模型的训练和使用提供支持。</a:t>
            </a:r>
            <a:endParaRPr lang="en-US" sz="1500" dirty="0"/>
          </a:p>
        </p:txBody>
      </p:sp>
      <p:sp>
        <p:nvSpPr>
          <p:cNvPr id="14" name="Text 7"/>
          <p:cNvSpPr/>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安全与隐私保护</a:t>
            </a:r>
            <a:endParaRPr lang="en-US" sz="1500" dirty="0"/>
          </a:p>
        </p:txBody>
      </p:sp>
      <p:sp>
        <p:nvSpPr>
          <p:cNvPr id="15" name="Text 8"/>
          <p:cNvSpPr/>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在设计技术架构时，特别注重用户数据的安全和隐私保护。采用加密技术和访问控制策略，确保用户信息不会泄露或被未经授权的第三方获取。</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数据处理模块</a:t>
            </a:r>
            <a:endParaRPr lang="en-US" sz="1500" dirty="0"/>
          </a:p>
        </p:txBody>
      </p:sp>
      <p:sp>
        <p:nvSpPr>
          <p:cNvPr id="4" name="Text 1"/>
          <p:cNvSpPr/>
          <p:nvPr/>
        </p:nvSpPr>
        <p:spPr>
          <a:xfrm>
            <a:off x="3119037" y="997230"/>
            <a:ext cx="1876522" cy="60350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数据预处理</a:t>
            </a:r>
            <a:endParaRPr lang="en-US" sz="1500" dirty="0"/>
          </a:p>
        </p:txBody>
      </p:sp>
      <p:sp>
        <p:nvSpPr>
          <p:cNvPr id="5" name="Text 2"/>
          <p:cNvSpPr/>
          <p:nvPr/>
        </p:nvSpPr>
        <p:spPr>
          <a:xfrm>
            <a:off x="4995559" y="892074"/>
            <a:ext cx="3811526" cy="81381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数据预处理是数据处理模块的核心环节，包括对原始数据的清洗、去重、格式化等操作。通过这些步骤，确保输入数据的质量和一致性，为后续分析打下坚实基础。</a:t>
            </a:r>
            <a:endParaRPr lang="en-US" sz="1500" dirty="0"/>
          </a:p>
        </p:txBody>
      </p:sp>
      <p:pic>
        <p:nvPicPr>
          <p:cNvPr id="6" name="Image 0" descr="https://sgw-dx.xf-yun.com/api/v1/sparkdesk/17243285329292362fdc3c53341079c1226daab38c006.jpg?authorization=c2ltcGxlLWp3dCBhaz1zcGFya2Rlc2s4MDAwMDAwMDAwMDE7ZXhwPTMzMDExMjg1MzI7YWxnbz1obWFjLXNoYTI1NjtzaWc9Ynh2TnJZbzc4UFRYUGlzUSszaFg3YitsdjRCVG9XaG1FUFdSQmlGYUZoYz0=&amp;x_location=7YfmxI7B7uKO7jlRxIftd6FYdo=="/>
          <p:cNvPicPr>
            <a:picLocks noChangeAspect="1"/>
          </p:cNvPicPr>
          <p:nvPr/>
        </p:nvPicPr>
        <p:blipFill>
          <a:blip r:embed="rId2"/>
          <a:srcRect l="12500" r="12500"/>
          <a:stretch>
            <a:fillRect/>
          </a:stretch>
        </p:blipFill>
        <p:spPr>
          <a:xfrm>
            <a:off x="336915" y="997230"/>
            <a:ext cx="2782122" cy="3709496"/>
          </a:xfrm>
          <a:prstGeom prst="rect">
            <a:avLst/>
          </a:prstGeom>
        </p:spPr>
      </p:pic>
      <p:sp>
        <p:nvSpPr>
          <p:cNvPr id="7" name="Text 3"/>
          <p:cNvSpPr/>
          <p:nvPr/>
        </p:nvSpPr>
        <p:spPr>
          <a:xfrm>
            <a:off x="3119037" y="1793336"/>
            <a:ext cx="1876522" cy="60350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数据存储设计</a:t>
            </a:r>
            <a:endParaRPr lang="en-US" sz="1500" dirty="0"/>
          </a:p>
        </p:txBody>
      </p:sp>
      <p:sp>
        <p:nvSpPr>
          <p:cNvPr id="8" name="Text 4"/>
          <p:cNvSpPr/>
          <p:nvPr/>
        </p:nvSpPr>
        <p:spPr>
          <a:xfrm>
            <a:off x="4995559" y="1688180"/>
            <a:ext cx="3811526" cy="81381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数据存储设计关注如何高效、安全地保存处理后的数据。采用分布式存储系统和高速缓存技术，提升数据读取速度和存储容量，同时确保数据在高并发情况下的稳定性和可靠性。</a:t>
            </a:r>
            <a:endParaRPr lang="en-US" sz="1500" dirty="0"/>
          </a:p>
        </p:txBody>
      </p:sp>
      <p:sp>
        <p:nvSpPr>
          <p:cNvPr id="9" name="Text 5"/>
          <p:cNvSpPr/>
          <p:nvPr/>
        </p:nvSpPr>
        <p:spPr>
          <a:xfrm>
            <a:off x="3119037" y="2589442"/>
            <a:ext cx="1876522" cy="60350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数据分析与挖掘</a:t>
            </a:r>
            <a:endParaRPr lang="en-US" sz="1500" dirty="0"/>
          </a:p>
        </p:txBody>
      </p:sp>
      <p:sp>
        <p:nvSpPr>
          <p:cNvPr id="10" name="Text 6"/>
          <p:cNvSpPr/>
          <p:nvPr/>
        </p:nvSpPr>
        <p:spPr>
          <a:xfrm>
            <a:off x="4995559" y="2484286"/>
            <a:ext cx="3811526" cy="81381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数据分析与挖掘利用统计学和机器学习算法，从大规模数据集中提取有价值的信息和模式。通过聚类分析、关联规则、预测模型等技术，帮助用户深入理解数据背后的规律和趋势。</a:t>
            </a:r>
            <a:endParaRPr lang="en-US" sz="1500" dirty="0"/>
          </a:p>
        </p:txBody>
      </p:sp>
      <p:sp>
        <p:nvSpPr>
          <p:cNvPr id="11" name="Text 7"/>
          <p:cNvSpPr/>
          <p:nvPr/>
        </p:nvSpPr>
        <p:spPr>
          <a:xfrm>
            <a:off x="3119037" y="3385548"/>
            <a:ext cx="1876522" cy="60350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实时数据处理</a:t>
            </a:r>
            <a:endParaRPr lang="en-US" sz="1500" dirty="0"/>
          </a:p>
        </p:txBody>
      </p:sp>
      <p:sp>
        <p:nvSpPr>
          <p:cNvPr id="12" name="Text 8"/>
          <p:cNvSpPr/>
          <p:nvPr/>
        </p:nvSpPr>
        <p:spPr>
          <a:xfrm>
            <a:off x="4995559" y="3280392"/>
            <a:ext cx="3811526" cy="81381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实时数据处理模块支持对流数据的即时处理和分析。结合高性能计算和低延迟通信协议，实现对动态数据的快速响应，提供及时的决策支持和预警信息。</a:t>
            </a:r>
            <a:endParaRPr lang="en-US" sz="1500" dirty="0"/>
          </a:p>
        </p:txBody>
      </p:sp>
      <p:sp>
        <p:nvSpPr>
          <p:cNvPr id="13" name="Text 9"/>
          <p:cNvSpPr/>
          <p:nvPr/>
        </p:nvSpPr>
        <p:spPr>
          <a:xfrm>
            <a:off x="3119037" y="4181654"/>
            <a:ext cx="1876522" cy="60350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数据可视化工具</a:t>
            </a:r>
            <a:endParaRPr lang="en-US" sz="1500" dirty="0"/>
          </a:p>
        </p:txBody>
      </p:sp>
      <p:sp>
        <p:nvSpPr>
          <p:cNvPr id="14" name="Text 10"/>
          <p:cNvSpPr/>
          <p:nvPr/>
        </p:nvSpPr>
        <p:spPr>
          <a:xfrm>
            <a:off x="4995559" y="4076498"/>
            <a:ext cx="3811526" cy="81381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数据可视化工具将复杂的数据转换为直观的图形和报告，帮助用户更易于理解和解读数据。采用图表、仪表盘等形式展示关键数据指标，提升数据的可读性和说服力。</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运行效果</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734023" y="1037661"/>
            <a:ext cx="1675953" cy="7315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1500" dirty="0"/>
          </a:p>
        </p:txBody>
      </p:sp>
      <p:sp>
        <p:nvSpPr>
          <p:cNvPr id="4" name="Text 1"/>
          <p:cNvSpPr/>
          <p:nvPr>
            <p:custDataLst>
              <p:tags r:id="rId2"/>
            </p:custDataLst>
          </p:nvPr>
        </p:nvSpPr>
        <p:spPr>
          <a:xfrm>
            <a:off x="923901" y="2043224"/>
            <a:ext cx="706348" cy="621792"/>
          </a:xfrm>
          <a:prstGeom prst="rect">
            <a:avLst/>
          </a:prstGeom>
          <a:noFill/>
        </p:spPr>
        <p:txBody>
          <a:bodyPr wrap="square" lIns="95250" tIns="95250" rIns="95250" bIns="95250" rtlCol="0" anchor="ctr" anchorCtr="0">
            <a:spAutoFit/>
          </a:bodyPr>
          <a:lstStyle/>
          <a:p>
            <a:pPr marL="0" indent="0" algn="l">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01.</a:t>
            </a:r>
            <a:endParaRPr lang="en-US" sz="1500" dirty="0"/>
          </a:p>
        </p:txBody>
      </p:sp>
      <p:sp>
        <p:nvSpPr>
          <p:cNvPr id="5" name="Text 2"/>
          <p:cNvSpPr/>
          <p:nvPr>
            <p:custDataLst>
              <p:tags r:id="rId3"/>
            </p:custDataLst>
          </p:nvPr>
        </p:nvSpPr>
        <p:spPr>
          <a:xfrm>
            <a:off x="6534989" y="2050590"/>
            <a:ext cx="706120" cy="607060"/>
          </a:xfrm>
          <a:prstGeom prst="rect">
            <a:avLst/>
          </a:prstGeom>
          <a:noFill/>
        </p:spPr>
        <p:txBody>
          <a:bodyPr wrap="square" lIns="95250" tIns="95250" rIns="95250" bIns="95250" rtlCol="0" anchor="ctr" anchorCtr="0">
            <a:spAutoFit/>
          </a:bodyPr>
          <a:lstStyle/>
          <a:p>
            <a:pPr marL="0" indent="0" algn="l">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09.</a:t>
            </a:r>
            <a:endParaRPr lang="en-US" sz="1500" dirty="0"/>
          </a:p>
        </p:txBody>
      </p:sp>
      <p:sp>
        <p:nvSpPr>
          <p:cNvPr id="6" name="Text 3"/>
          <p:cNvSpPr/>
          <p:nvPr>
            <p:custDataLst>
              <p:tags r:id="rId4"/>
            </p:custDataLst>
          </p:nvPr>
        </p:nvSpPr>
        <p:spPr>
          <a:xfrm>
            <a:off x="923901" y="2666801"/>
            <a:ext cx="706348" cy="621792"/>
          </a:xfrm>
          <a:prstGeom prst="rect">
            <a:avLst/>
          </a:prstGeom>
          <a:noFill/>
        </p:spPr>
        <p:txBody>
          <a:bodyPr wrap="square" lIns="95250" tIns="95250" rIns="95250" bIns="95250" rtlCol="0" anchor="t" anchorCtr="0">
            <a:spAutoFit/>
          </a:bodyPr>
          <a:lstStyle/>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02.</a:t>
            </a:r>
            <a:endParaRPr lang="en-US" sz="1500" dirty="0"/>
          </a:p>
        </p:txBody>
      </p:sp>
      <p:sp>
        <p:nvSpPr>
          <p:cNvPr id="8" name="Text 5"/>
          <p:cNvSpPr/>
          <p:nvPr>
            <p:custDataLst>
              <p:tags r:id="rId5"/>
            </p:custDataLst>
          </p:nvPr>
        </p:nvSpPr>
        <p:spPr>
          <a:xfrm>
            <a:off x="923901" y="3273867"/>
            <a:ext cx="706348" cy="621792"/>
          </a:xfrm>
          <a:prstGeom prst="rect">
            <a:avLst/>
          </a:prstGeom>
          <a:noFill/>
        </p:spPr>
        <p:txBody>
          <a:bodyPr wrap="square" lIns="95250" tIns="95250" rIns="95250" bIns="95250" rtlCol="0" anchor="ctr" anchorCtr="0">
            <a:spAutoFit/>
          </a:bodyPr>
          <a:lstStyle/>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03.</a:t>
            </a:r>
            <a:endParaRPr lang="en-US" sz="1500" dirty="0"/>
          </a:p>
        </p:txBody>
      </p:sp>
      <p:sp>
        <p:nvSpPr>
          <p:cNvPr id="9" name="Text 6"/>
          <p:cNvSpPr/>
          <p:nvPr>
            <p:custDataLst>
              <p:tags r:id="rId6"/>
            </p:custDataLst>
          </p:nvPr>
        </p:nvSpPr>
        <p:spPr>
          <a:xfrm>
            <a:off x="3729559" y="3273867"/>
            <a:ext cx="706348" cy="621792"/>
          </a:xfrm>
          <a:prstGeom prst="rect">
            <a:avLst/>
          </a:prstGeom>
          <a:noFill/>
        </p:spPr>
        <p:txBody>
          <a:bodyPr wrap="square" lIns="95250" tIns="95250" rIns="95250" bIns="95250" rtlCol="0" anchor="ctr" anchorCtr="0">
            <a:spAutoFit/>
          </a:bodyPr>
          <a:lstStyle/>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07.</a:t>
            </a:r>
            <a:endParaRPr lang="en-US" sz="1500" dirty="0"/>
          </a:p>
        </p:txBody>
      </p:sp>
      <p:sp>
        <p:nvSpPr>
          <p:cNvPr id="10" name="Text 7"/>
          <p:cNvSpPr/>
          <p:nvPr>
            <p:custDataLst>
              <p:tags r:id="rId7"/>
            </p:custDataLst>
          </p:nvPr>
        </p:nvSpPr>
        <p:spPr>
          <a:xfrm>
            <a:off x="923901" y="3897919"/>
            <a:ext cx="706348" cy="621792"/>
          </a:xfrm>
          <a:prstGeom prst="rect">
            <a:avLst/>
          </a:prstGeom>
          <a:noFill/>
        </p:spPr>
        <p:txBody>
          <a:bodyPr wrap="square" lIns="95250" tIns="95250" rIns="95250" bIns="95250" rtlCol="0" anchor="ctr" anchorCtr="0">
            <a:spAutoFit/>
          </a:bodyPr>
          <a:lstStyle/>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04.</a:t>
            </a:r>
            <a:endParaRPr lang="en-US" sz="1500" dirty="0"/>
          </a:p>
        </p:txBody>
      </p:sp>
      <p:sp>
        <p:nvSpPr>
          <p:cNvPr id="11" name="Text 8"/>
          <p:cNvSpPr/>
          <p:nvPr>
            <p:custDataLst>
              <p:tags r:id="rId8"/>
            </p:custDataLst>
          </p:nvPr>
        </p:nvSpPr>
        <p:spPr>
          <a:xfrm>
            <a:off x="3729559" y="3897919"/>
            <a:ext cx="706348" cy="621792"/>
          </a:xfrm>
          <a:prstGeom prst="rect">
            <a:avLst/>
          </a:prstGeom>
          <a:noFill/>
        </p:spPr>
        <p:txBody>
          <a:bodyPr wrap="square" lIns="95250" tIns="95250" rIns="95250" bIns="95250" rtlCol="0" anchor="ctr" anchorCtr="0">
            <a:spAutoFit/>
          </a:bodyPr>
          <a:lstStyle/>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08.</a:t>
            </a:r>
            <a:endParaRPr lang="en-US" sz="1500" dirty="0"/>
          </a:p>
        </p:txBody>
      </p:sp>
      <p:sp>
        <p:nvSpPr>
          <p:cNvPr id="12" name="Text 9"/>
          <p:cNvSpPr/>
          <p:nvPr>
            <p:custDataLst>
              <p:tags r:id="rId9"/>
            </p:custDataLst>
          </p:nvPr>
        </p:nvSpPr>
        <p:spPr>
          <a:xfrm>
            <a:off x="1478927" y="2098088"/>
            <a:ext cx="3236976" cy="512064"/>
          </a:xfrm>
          <a:prstGeom prst="rect">
            <a:avLst/>
          </a:prstGeom>
          <a:noFill/>
        </p:spPr>
        <p:txBody>
          <a:bodyPr wrap="square" lIns="95250" tIns="95250" rIns="95250" bIns="95250" rtlCol="0" anchor="ctr" anchorCtr="0">
            <a:spAutoFit/>
          </a:bodyPr>
          <a:lstStyle/>
          <a:p>
            <a:pPr marL="0" indent="0">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项目背景</a:t>
            </a:r>
            <a:endParaRPr lang="en-US" sz="1500" dirty="0"/>
          </a:p>
        </p:txBody>
      </p:sp>
      <p:sp>
        <p:nvSpPr>
          <p:cNvPr id="13" name="Text 10"/>
          <p:cNvSpPr/>
          <p:nvPr>
            <p:custDataLst>
              <p:tags r:id="rId10"/>
            </p:custDataLst>
          </p:nvPr>
        </p:nvSpPr>
        <p:spPr>
          <a:xfrm>
            <a:off x="4280868" y="2098088"/>
            <a:ext cx="3236855" cy="512064"/>
          </a:xfrm>
          <a:prstGeom prst="rect">
            <a:avLst/>
          </a:prstGeom>
          <a:noFill/>
        </p:spPr>
        <p:txBody>
          <a:bodyPr wrap="square" lIns="95250" tIns="95250" rIns="95250" bIns="95250" rtlCol="0" anchor="ctr" anchorCtr="0">
            <a:spAutoFit/>
          </a:bodyPr>
          <a:lstStyle/>
          <a:p>
            <a:pPr marL="0" indent="0" algn="l">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项目阐述</a:t>
            </a:r>
            <a:endParaRPr lang="en-US" sz="1500" dirty="0"/>
          </a:p>
        </p:txBody>
      </p:sp>
      <p:sp>
        <p:nvSpPr>
          <p:cNvPr id="14" name="Text 11"/>
          <p:cNvSpPr/>
          <p:nvPr>
            <p:custDataLst>
              <p:tags r:id="rId11"/>
            </p:custDataLst>
          </p:nvPr>
        </p:nvSpPr>
        <p:spPr>
          <a:xfrm>
            <a:off x="1478927" y="2721665"/>
            <a:ext cx="3236976" cy="512064"/>
          </a:xfrm>
          <a:prstGeom prst="rect">
            <a:avLst/>
          </a:prstGeom>
          <a:noFill/>
        </p:spPr>
        <p:txBody>
          <a:bodyPr wrap="square" lIns="95250" tIns="95250" rIns="95250" bIns="95250" rtlCol="0" anchor="ctr" anchorCtr="0">
            <a:spAutoFit/>
          </a:bodyPr>
          <a:lstStyle/>
          <a:p>
            <a:pPr marL="0" indent="0">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产品功能</a:t>
            </a:r>
            <a:endParaRPr lang="en-US" sz="1500" dirty="0"/>
          </a:p>
        </p:txBody>
      </p:sp>
      <p:sp>
        <p:nvSpPr>
          <p:cNvPr id="15" name="Text 12"/>
          <p:cNvSpPr/>
          <p:nvPr>
            <p:custDataLst>
              <p:tags r:id="rId12"/>
            </p:custDataLst>
          </p:nvPr>
        </p:nvSpPr>
        <p:spPr>
          <a:xfrm>
            <a:off x="4280868" y="2721665"/>
            <a:ext cx="3236976" cy="512064"/>
          </a:xfrm>
          <a:prstGeom prst="rect">
            <a:avLst/>
          </a:prstGeom>
          <a:noFill/>
        </p:spPr>
        <p:txBody>
          <a:bodyPr wrap="square" lIns="95250" tIns="95250" rIns="95250" bIns="95250" rtlCol="0" anchor="ctr" anchorCtr="0">
            <a:spAutoFit/>
          </a:bodyPr>
          <a:lstStyle/>
          <a:p>
            <a:pPr marL="0" indent="0" algn="l">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技术方案</a:t>
            </a:r>
            <a:endParaRPr lang="en-US" sz="1500" dirty="0"/>
          </a:p>
        </p:txBody>
      </p:sp>
      <p:sp>
        <p:nvSpPr>
          <p:cNvPr id="16" name="Text 13"/>
          <p:cNvSpPr/>
          <p:nvPr>
            <p:custDataLst>
              <p:tags r:id="rId13"/>
            </p:custDataLst>
          </p:nvPr>
        </p:nvSpPr>
        <p:spPr>
          <a:xfrm>
            <a:off x="1478927" y="3328731"/>
            <a:ext cx="3236976" cy="512064"/>
          </a:xfrm>
          <a:prstGeom prst="rect">
            <a:avLst/>
          </a:prstGeom>
          <a:noFill/>
        </p:spPr>
        <p:txBody>
          <a:bodyPr wrap="square" lIns="95250" tIns="95250" rIns="95250" bIns="95250" rtlCol="0" anchor="ctr" anchorCtr="0">
            <a:spAutoFit/>
          </a:bodyPr>
          <a:lstStyle/>
          <a:p>
            <a:pPr marL="0" indent="0">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运行效果</a:t>
            </a:r>
            <a:endParaRPr lang="en-US" sz="1500" dirty="0"/>
          </a:p>
        </p:txBody>
      </p:sp>
      <p:sp>
        <p:nvSpPr>
          <p:cNvPr id="18" name="Text 15"/>
          <p:cNvSpPr/>
          <p:nvPr>
            <p:custDataLst>
              <p:tags r:id="rId14"/>
            </p:custDataLst>
          </p:nvPr>
        </p:nvSpPr>
        <p:spPr>
          <a:xfrm>
            <a:off x="1478927" y="3952783"/>
            <a:ext cx="3236976" cy="512064"/>
          </a:xfrm>
          <a:prstGeom prst="rect">
            <a:avLst/>
          </a:prstGeom>
          <a:noFill/>
        </p:spPr>
        <p:txBody>
          <a:bodyPr wrap="square" lIns="95250" tIns="95250" rIns="95250" bIns="95250" rtlCol="0" anchor="ctr" anchorCtr="0">
            <a:spAutoFit/>
          </a:bodyPr>
          <a:lstStyle/>
          <a:p>
            <a:pPr marL="0" indent="0">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应用场景</a:t>
            </a:r>
            <a:endParaRPr lang="en-US" sz="1500" dirty="0"/>
          </a:p>
        </p:txBody>
      </p:sp>
      <p:sp>
        <p:nvSpPr>
          <p:cNvPr id="19" name="Text 16"/>
          <p:cNvSpPr/>
          <p:nvPr>
            <p:custDataLst>
              <p:tags r:id="rId15"/>
            </p:custDataLst>
          </p:nvPr>
        </p:nvSpPr>
        <p:spPr>
          <a:xfrm>
            <a:off x="4280868" y="3952783"/>
            <a:ext cx="3236976" cy="512064"/>
          </a:xfrm>
          <a:prstGeom prst="rect">
            <a:avLst/>
          </a:prstGeom>
          <a:noFill/>
        </p:spPr>
        <p:txBody>
          <a:bodyPr wrap="square" lIns="95250" tIns="95250" rIns="95250" bIns="95250" rtlCol="0" anchor="ctr" anchorCtr="0">
            <a:spAutoFit/>
          </a:bodyPr>
          <a:lstStyle/>
          <a:p>
            <a:pPr marL="0" indent="0" algn="l">
              <a:lnSpc>
                <a:spcPct val="113000"/>
              </a:lnSpc>
              <a:spcBef>
                <a:spcPts val="375"/>
              </a:spcBef>
              <a:buNone/>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应用价值</a:t>
            </a:r>
            <a:endParaRPr lang="en-US" sz="1500" dirty="0"/>
          </a:p>
        </p:txBody>
      </p:sp>
      <p:sp>
        <p:nvSpPr>
          <p:cNvPr id="20" name="文本框 19"/>
          <p:cNvSpPr txBox="1"/>
          <p:nvPr/>
        </p:nvSpPr>
        <p:spPr>
          <a:xfrm>
            <a:off x="7087870" y="2152190"/>
            <a:ext cx="4572000" cy="403860"/>
          </a:xfrm>
          <a:prstGeom prst="rect">
            <a:avLst/>
          </a:prstGeom>
          <a:noFill/>
        </p:spPr>
        <p:txBody>
          <a:bodyPr wrap="square" rtlCol="0" anchor="ctr" anchorCtr="0">
            <a:spAutoFit/>
          </a:bodyPr>
          <a:p>
            <a:pPr marL="0" indent="0">
              <a:lnSpc>
                <a:spcPct val="113000"/>
              </a:lnSpc>
              <a:spcBef>
                <a:spcPts val="375"/>
              </a:spcBef>
              <a:buNone/>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商业模式</a:t>
            </a:r>
            <a:endParaRPr lang="en-US"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22" name="文本框 21"/>
          <p:cNvSpPr txBox="1"/>
          <p:nvPr/>
        </p:nvSpPr>
        <p:spPr>
          <a:xfrm>
            <a:off x="7087870" y="2775767"/>
            <a:ext cx="4572000" cy="403860"/>
          </a:xfrm>
          <a:prstGeom prst="rect">
            <a:avLst/>
          </a:prstGeom>
          <a:noFill/>
        </p:spPr>
        <p:txBody>
          <a:bodyPr wrap="square" rtlCol="0" anchor="ctr" anchorCtr="0">
            <a:spAutoFit/>
          </a:bodyPr>
          <a:p>
            <a:pPr marL="0" indent="0">
              <a:lnSpc>
                <a:spcPct val="113000"/>
              </a:lnSpc>
              <a:spcBef>
                <a:spcPts val="375"/>
              </a:spcBef>
              <a:buNone/>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团队介绍</a:t>
            </a:r>
            <a:endParaRPr lang="en-US"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24" name="Text 2"/>
          <p:cNvSpPr/>
          <p:nvPr>
            <p:custDataLst>
              <p:tags r:id="rId16"/>
            </p:custDataLst>
          </p:nvPr>
        </p:nvSpPr>
        <p:spPr>
          <a:xfrm>
            <a:off x="3729559" y="2043224"/>
            <a:ext cx="706120" cy="621792"/>
          </a:xfrm>
          <a:prstGeom prst="rect">
            <a:avLst/>
          </a:prstGeom>
          <a:noFill/>
        </p:spPr>
        <p:txBody>
          <a:bodyPr wrap="square" lIns="95250" tIns="95250" rIns="95250" bIns="95250" rtlCol="0" anchor="ctr" anchorCtr="0">
            <a:spAutoFit/>
          </a:bodyPr>
          <a:p>
            <a:pPr marL="0" indent="0" algn="l">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05.</a:t>
            </a:r>
            <a:endParaRPr lang="en-US" sz="1500" dirty="0"/>
          </a:p>
        </p:txBody>
      </p:sp>
      <p:sp>
        <p:nvSpPr>
          <p:cNvPr id="25" name="Text 5"/>
          <p:cNvSpPr/>
          <p:nvPr>
            <p:custDataLst>
              <p:tags r:id="rId17"/>
            </p:custDataLst>
          </p:nvPr>
        </p:nvSpPr>
        <p:spPr>
          <a:xfrm>
            <a:off x="6534761" y="2652519"/>
            <a:ext cx="706348" cy="607060"/>
          </a:xfrm>
          <a:prstGeom prst="rect">
            <a:avLst/>
          </a:prstGeom>
          <a:noFill/>
        </p:spPr>
        <p:txBody>
          <a:bodyPr wrap="square" lIns="95250" tIns="95250" rIns="95250" bIns="95250" rtlCol="0" anchor="t" anchorCtr="0">
            <a:spAutoFit/>
          </a:bodyPr>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10.</a:t>
            </a:r>
            <a:endParaRPr lang="en-US" sz="1500" dirty="0"/>
          </a:p>
        </p:txBody>
      </p:sp>
      <p:sp>
        <p:nvSpPr>
          <p:cNvPr id="27" name="Text 13"/>
          <p:cNvSpPr/>
          <p:nvPr>
            <p:custDataLst>
              <p:tags r:id="rId18"/>
            </p:custDataLst>
          </p:nvPr>
        </p:nvSpPr>
        <p:spPr>
          <a:xfrm>
            <a:off x="4280868" y="3333303"/>
            <a:ext cx="3236976" cy="502920"/>
          </a:xfrm>
          <a:prstGeom prst="rect">
            <a:avLst/>
          </a:prstGeom>
          <a:noFill/>
        </p:spPr>
        <p:txBody>
          <a:bodyPr wrap="square" lIns="95250" tIns="95250" rIns="95250" bIns="95250" rtlCol="0" anchor="ctr" anchorCtr="0">
            <a:spAutoFit/>
          </a:bodyPr>
          <a:p>
            <a:pPr marL="0" indent="0" algn="l">
              <a:lnSpc>
                <a:spcPct val="113000"/>
              </a:lnSpc>
              <a:spcBef>
                <a:spcPts val="375"/>
              </a:spcBef>
              <a:buNone/>
            </a:pPr>
            <a:r>
              <a:rPr lang="zh-CN" alt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迭代计划</a:t>
            </a:r>
            <a:endParaRPr lang="zh-CN" alt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3" name="Text 4"/>
          <p:cNvSpPr/>
          <p:nvPr>
            <p:custDataLst>
              <p:tags r:id="rId19"/>
            </p:custDataLst>
          </p:nvPr>
        </p:nvSpPr>
        <p:spPr>
          <a:xfrm>
            <a:off x="3729559" y="2666801"/>
            <a:ext cx="706120" cy="621792"/>
          </a:xfrm>
          <a:prstGeom prst="rect">
            <a:avLst/>
          </a:prstGeom>
          <a:noFill/>
        </p:spPr>
        <p:txBody>
          <a:bodyPr wrap="square" lIns="95250" tIns="95250" rIns="95250" bIns="95250" rtlCol="0" anchor="ctr" anchorCtr="0">
            <a:spAutoFit/>
          </a:bodyPr>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06.</a:t>
            </a:r>
            <a:endParaRPr lang="en-US" sz="1500" dirty="0"/>
          </a:p>
        </p:txBody>
      </p:sp>
      <p:sp>
        <p:nvSpPr>
          <p:cNvPr id="34" name="Text 5"/>
          <p:cNvSpPr/>
          <p:nvPr>
            <p:custDataLst>
              <p:tags r:id="rId20"/>
            </p:custDataLst>
          </p:nvPr>
        </p:nvSpPr>
        <p:spPr>
          <a:xfrm>
            <a:off x="6534989" y="2674167"/>
            <a:ext cx="706120" cy="607060"/>
          </a:xfrm>
          <a:prstGeom prst="rect">
            <a:avLst/>
          </a:prstGeom>
          <a:noFill/>
        </p:spPr>
        <p:txBody>
          <a:bodyPr wrap="square" lIns="95250" tIns="95250" rIns="95250" bIns="95250" rtlCol="0" anchor="ctr" anchorCtr="0">
            <a:spAutoFit/>
          </a:bodyPr>
          <a:p>
            <a:pPr marL="0" indent="0" algn="ctr">
              <a:lnSpc>
                <a:spcPct val="113000"/>
              </a:lnSpc>
              <a:spcBef>
                <a:spcPts val="375"/>
              </a:spcBef>
              <a:buNone/>
            </a:pPr>
            <a:r>
              <a:rPr lang="en-US" sz="2400" b="1" dirty="0">
                <a:solidFill>
                  <a:srgbClr val="374D87"/>
                </a:solidFill>
                <a:latin typeface="PingFang SC" pitchFamily="34" charset="0"/>
                <a:ea typeface="PingFang SC" pitchFamily="34" charset="-122"/>
                <a:cs typeface="PingFang SC" pitchFamily="34" charset="-120"/>
              </a:rPr>
              <a:t>10.</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初期效果展示</a:t>
            </a:r>
            <a:endParaRPr lang="en-US" sz="1500" dirty="0"/>
          </a:p>
        </p:txBody>
      </p:sp>
      <p:pic>
        <p:nvPicPr>
          <p:cNvPr id="4" name="Image 0" descr="preencoded.png"/>
          <p:cNvPicPr>
            <a:picLocks noChangeAspect="1"/>
          </p:cNvPicPr>
          <p:nvPr/>
        </p:nvPicPr>
        <p:blipFill>
          <a:blip r:embed="rId2">
            <a:alphaModFix amt="10000"/>
          </a:blip>
          <a:stretch>
            <a:fillRect/>
          </a:stretch>
        </p:blipFill>
        <p:spPr>
          <a:xfrm>
            <a:off x="695478" y="1231514"/>
            <a:ext cx="2516103" cy="3082559"/>
          </a:xfrm>
          <a:prstGeom prst="rect">
            <a:avLst/>
          </a:prstGeom>
        </p:spPr>
      </p:pic>
      <p:sp>
        <p:nvSpPr>
          <p:cNvPr id="5" name="Text 1"/>
          <p:cNvSpPr/>
          <p:nvPr/>
        </p:nvSpPr>
        <p:spPr>
          <a:xfrm>
            <a:off x="768630" y="1365822"/>
            <a:ext cx="1362233"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6" name="Text 2"/>
          <p:cNvSpPr/>
          <p:nvPr/>
        </p:nvSpPr>
        <p:spPr>
          <a:xfrm>
            <a:off x="695478" y="1873830"/>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初步功能实现</a:t>
            </a:r>
            <a:endParaRPr lang="en-US" sz="1500" dirty="0"/>
          </a:p>
        </p:txBody>
      </p:sp>
      <p:sp>
        <p:nvSpPr>
          <p:cNvPr id="7" name="Text 3"/>
          <p:cNvSpPr/>
          <p:nvPr/>
        </p:nvSpPr>
        <p:spPr>
          <a:xfrm>
            <a:off x="695478" y="2385894"/>
            <a:ext cx="2516103" cy="100584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ByteBrain的初期版本已经成功部署，能够处理基本的计算机科学问题和提供相关资源推荐。通过大模型自有知识库，用户可以获得快速而准确的答案。</a:t>
            </a:r>
            <a:endParaRPr lang="en-US" sz="1500" dirty="0"/>
          </a:p>
        </p:txBody>
      </p:sp>
      <p:pic>
        <p:nvPicPr>
          <p:cNvPr id="8" name="Image 1" descr="preencoded.png"/>
          <p:cNvPicPr>
            <a:picLocks noChangeAspect="1"/>
          </p:cNvPicPr>
          <p:nvPr/>
        </p:nvPicPr>
        <p:blipFill>
          <a:blip r:embed="rId3">
            <a:alphaModFix amt="10000"/>
          </a:blip>
          <a:stretch>
            <a:fillRect/>
          </a:stretch>
        </p:blipFill>
        <p:spPr>
          <a:xfrm>
            <a:off x="3313949" y="1231514"/>
            <a:ext cx="2516103" cy="3082559"/>
          </a:xfrm>
          <a:prstGeom prst="rect">
            <a:avLst/>
          </a:prstGeom>
        </p:spPr>
      </p:pic>
      <p:sp>
        <p:nvSpPr>
          <p:cNvPr id="9" name="Text 4"/>
          <p:cNvSpPr/>
          <p:nvPr/>
        </p:nvSpPr>
        <p:spPr>
          <a:xfrm>
            <a:off x="3396245" y="1365822"/>
            <a:ext cx="1104990"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0" name="Text 5"/>
          <p:cNvSpPr/>
          <p:nvPr/>
        </p:nvSpPr>
        <p:spPr>
          <a:xfrm>
            <a:off x="3313949" y="1873830"/>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用户反馈收集</a:t>
            </a:r>
            <a:endParaRPr lang="en-US" sz="1500" dirty="0"/>
          </a:p>
        </p:txBody>
      </p:sp>
      <p:sp>
        <p:nvSpPr>
          <p:cNvPr id="11" name="Text 6"/>
          <p:cNvSpPr/>
          <p:nvPr/>
        </p:nvSpPr>
        <p:spPr>
          <a:xfrm>
            <a:off x="3313949" y="2385894"/>
            <a:ext cx="2516103" cy="155448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项目团队积极收集用户反馈，以不断改进用户体验。通过问卷调查、在线评论等方式，收集用户对智能助手功能、性能和可用性的意见与建议。</a:t>
            </a:r>
            <a:endParaRPr lang="en-US" sz="1500" dirty="0"/>
          </a:p>
        </p:txBody>
      </p:sp>
      <p:pic>
        <p:nvPicPr>
          <p:cNvPr id="12" name="Image 2" descr="preencoded.png"/>
          <p:cNvPicPr>
            <a:picLocks noChangeAspect="1"/>
          </p:cNvPicPr>
          <p:nvPr/>
        </p:nvPicPr>
        <p:blipFill>
          <a:blip r:embed="rId2">
            <a:alphaModFix amt="10000"/>
          </a:blip>
          <a:stretch>
            <a:fillRect/>
          </a:stretch>
        </p:blipFill>
        <p:spPr>
          <a:xfrm>
            <a:off x="5932420" y="1231514"/>
            <a:ext cx="2516103" cy="3082559"/>
          </a:xfrm>
          <a:prstGeom prst="rect">
            <a:avLst/>
          </a:prstGeom>
        </p:spPr>
      </p:pic>
      <p:sp>
        <p:nvSpPr>
          <p:cNvPr id="13" name="Text 7"/>
          <p:cNvSpPr/>
          <p:nvPr/>
        </p:nvSpPr>
        <p:spPr>
          <a:xfrm>
            <a:off x="6005572" y="1365822"/>
            <a:ext cx="1333989"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8"/>
          <p:cNvSpPr/>
          <p:nvPr/>
        </p:nvSpPr>
        <p:spPr>
          <a:xfrm>
            <a:off x="5932420" y="1873830"/>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性能指标评估</a:t>
            </a:r>
            <a:endParaRPr lang="en-US" sz="1500" dirty="0"/>
          </a:p>
        </p:txBody>
      </p:sp>
      <p:sp>
        <p:nvSpPr>
          <p:cNvPr id="15" name="Text 9"/>
          <p:cNvSpPr/>
          <p:nvPr/>
        </p:nvSpPr>
        <p:spPr>
          <a:xfrm>
            <a:off x="5932420" y="2385894"/>
            <a:ext cx="2516103" cy="45720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ByteBrain的性能指标包括响应速度和准确率等关键指标。通过持续监控和优化，确保智能助手在高并发情况下仍能稳定运行，提供高质量服务。</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用户反馈收集</a:t>
            </a:r>
            <a:endParaRPr lang="en-US" sz="1500" dirty="0"/>
          </a:p>
        </p:txBody>
      </p:sp>
      <p:pic>
        <p:nvPicPr>
          <p:cNvPr id="4" name="Image 0" descr="preencoded.png"/>
          <p:cNvPicPr>
            <a:picLocks noChangeAspect="1"/>
          </p:cNvPicPr>
          <p:nvPr/>
        </p:nvPicPr>
        <p:blipFill>
          <a:blip r:embed="rId2"/>
          <a:stretch>
            <a:fillRect/>
          </a:stretch>
        </p:blipFill>
        <p:spPr>
          <a:xfrm>
            <a:off x="3455267" y="2740357"/>
            <a:ext cx="914400" cy="914400"/>
          </a:xfrm>
          <a:prstGeom prst="rect">
            <a:avLst/>
          </a:prstGeom>
        </p:spPr>
      </p:pic>
      <p:sp>
        <p:nvSpPr>
          <p:cNvPr id="5" name="Text 1"/>
          <p:cNvSpPr/>
          <p:nvPr/>
        </p:nvSpPr>
        <p:spPr>
          <a:xfrm>
            <a:off x="3539750" y="2859229"/>
            <a:ext cx="74543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7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pic>
        <p:nvPicPr>
          <p:cNvPr id="6" name="Image 1" descr="preencoded.png"/>
          <p:cNvPicPr>
            <a:picLocks noChangeAspect="1"/>
          </p:cNvPicPr>
          <p:nvPr/>
        </p:nvPicPr>
        <p:blipFill>
          <a:blip r:embed="rId3"/>
          <a:stretch>
            <a:fillRect/>
          </a:stretch>
        </p:blipFill>
        <p:spPr>
          <a:xfrm>
            <a:off x="3921611" y="2159826"/>
            <a:ext cx="914400" cy="914400"/>
          </a:xfrm>
          <a:prstGeom prst="rect">
            <a:avLst/>
          </a:prstGeom>
        </p:spPr>
      </p:pic>
      <p:pic>
        <p:nvPicPr>
          <p:cNvPr id="7" name="Image 2" descr="preencoded.png"/>
          <p:cNvPicPr>
            <a:picLocks noChangeAspect="1"/>
          </p:cNvPicPr>
          <p:nvPr/>
        </p:nvPicPr>
        <p:blipFill>
          <a:blip r:embed="rId2"/>
          <a:stretch>
            <a:fillRect/>
          </a:stretch>
        </p:blipFill>
        <p:spPr>
          <a:xfrm>
            <a:off x="4387955" y="1579295"/>
            <a:ext cx="914400" cy="914400"/>
          </a:xfrm>
          <a:prstGeom prst="rect">
            <a:avLst/>
          </a:prstGeom>
        </p:spPr>
      </p:pic>
      <p:sp>
        <p:nvSpPr>
          <p:cNvPr id="8" name="Shape 2"/>
          <p:cNvSpPr/>
          <p:nvPr/>
        </p:nvSpPr>
        <p:spPr>
          <a:xfrm>
            <a:off x="4181697" y="3412780"/>
            <a:ext cx="785191" cy="0"/>
          </a:xfrm>
          <a:custGeom>
            <a:avLst/>
            <a:gdLst/>
            <a:ahLst/>
            <a:cxnLst/>
            <a:rect l="l" t="t" r="r" b="b"/>
            <a:pathLst>
              <a:path w="785191">
                <a:moveTo>
                  <a:pt x="0" y="0"/>
                </a:moveTo>
                <a:lnTo>
                  <a:pt x="785191" y="0"/>
                </a:lnTo>
              </a:path>
            </a:pathLst>
          </a:custGeom>
          <a:noFill/>
          <a:ln w="19050">
            <a:solidFill>
              <a:srgbClr val="1D5BFF"/>
            </a:solidFill>
            <a:prstDash val="solid"/>
            <a:headEnd type="none"/>
            <a:tailEnd type="arrow"/>
          </a:ln>
        </p:spPr>
      </p:sp>
      <p:sp>
        <p:nvSpPr>
          <p:cNvPr id="9" name="Shape 3"/>
          <p:cNvSpPr/>
          <p:nvPr/>
        </p:nvSpPr>
        <p:spPr>
          <a:xfrm>
            <a:off x="4127032" y="1198645"/>
            <a:ext cx="894522" cy="0"/>
          </a:xfrm>
          <a:custGeom>
            <a:avLst/>
            <a:gdLst/>
            <a:ahLst/>
            <a:cxnLst/>
            <a:rect l="l" t="t" r="r" b="b"/>
            <a:pathLst>
              <a:path w="894522">
                <a:moveTo>
                  <a:pt x="894522" y="0"/>
                </a:moveTo>
                <a:lnTo>
                  <a:pt x="0" y="0"/>
                </a:lnTo>
              </a:path>
            </a:pathLst>
          </a:custGeom>
          <a:noFill/>
          <a:ln w="19050">
            <a:solidFill>
              <a:srgbClr val="374D87"/>
            </a:solidFill>
            <a:prstDash val="solid"/>
            <a:headEnd type="none"/>
            <a:tailEnd type="arrow"/>
          </a:ln>
        </p:spPr>
      </p:sp>
      <p:sp>
        <p:nvSpPr>
          <p:cNvPr id="10" name="Shape 4"/>
          <p:cNvSpPr/>
          <p:nvPr/>
        </p:nvSpPr>
        <p:spPr>
          <a:xfrm>
            <a:off x="5257354" y="2027868"/>
            <a:ext cx="785191" cy="0"/>
          </a:xfrm>
          <a:custGeom>
            <a:avLst/>
            <a:gdLst/>
            <a:ahLst/>
            <a:cxnLst/>
            <a:rect l="l" t="t" r="r" b="b"/>
            <a:pathLst>
              <a:path w="785191">
                <a:moveTo>
                  <a:pt x="0" y="0"/>
                </a:moveTo>
                <a:lnTo>
                  <a:pt x="785191" y="0"/>
                </a:lnTo>
              </a:path>
            </a:pathLst>
          </a:custGeom>
          <a:noFill/>
          <a:ln w="19050">
            <a:solidFill>
              <a:srgbClr val="1D5BFF"/>
            </a:solidFill>
            <a:prstDash val="solid"/>
            <a:headEnd type="none"/>
            <a:tailEnd type="arrow"/>
          </a:ln>
        </p:spPr>
      </p:sp>
      <p:sp>
        <p:nvSpPr>
          <p:cNvPr id="11" name="Shape 5"/>
          <p:cNvSpPr/>
          <p:nvPr/>
        </p:nvSpPr>
        <p:spPr>
          <a:xfrm>
            <a:off x="3101455" y="2603568"/>
            <a:ext cx="894522" cy="0"/>
          </a:xfrm>
          <a:custGeom>
            <a:avLst/>
            <a:gdLst/>
            <a:ahLst/>
            <a:cxnLst/>
            <a:rect l="l" t="t" r="r" b="b"/>
            <a:pathLst>
              <a:path w="894522">
                <a:moveTo>
                  <a:pt x="894522" y="0"/>
                </a:moveTo>
                <a:lnTo>
                  <a:pt x="0" y="0"/>
                </a:lnTo>
              </a:path>
            </a:pathLst>
          </a:custGeom>
          <a:noFill/>
          <a:ln w="19050">
            <a:solidFill>
              <a:srgbClr val="374D87"/>
            </a:solidFill>
            <a:prstDash val="solid"/>
            <a:headEnd type="none"/>
            <a:tailEnd type="arrow"/>
          </a:ln>
        </p:spPr>
      </p:sp>
      <p:sp>
        <p:nvSpPr>
          <p:cNvPr id="12" name="Text 6"/>
          <p:cNvSpPr/>
          <p:nvPr/>
        </p:nvSpPr>
        <p:spPr>
          <a:xfrm>
            <a:off x="4938782" y="1103920"/>
            <a:ext cx="745435" cy="70408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8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3" name="Text 7"/>
          <p:cNvSpPr/>
          <p:nvPr/>
        </p:nvSpPr>
        <p:spPr>
          <a:xfrm>
            <a:off x="4006094" y="2283270"/>
            <a:ext cx="74543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7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8"/>
          <p:cNvSpPr/>
          <p:nvPr/>
        </p:nvSpPr>
        <p:spPr>
          <a:xfrm>
            <a:off x="4472438" y="1707311"/>
            <a:ext cx="745435" cy="67665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7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5" name="Text 9"/>
          <p:cNvSpPr/>
          <p:nvPr/>
        </p:nvSpPr>
        <p:spPr>
          <a:xfrm>
            <a:off x="1074420" y="929945"/>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用户反馈重要性</a:t>
            </a:r>
            <a:endParaRPr lang="en-US" sz="1500" dirty="0"/>
          </a:p>
        </p:txBody>
      </p:sp>
      <p:sp>
        <p:nvSpPr>
          <p:cNvPr id="16" name="Text 10"/>
          <p:cNvSpPr/>
          <p:nvPr/>
        </p:nvSpPr>
        <p:spPr>
          <a:xfrm>
            <a:off x="1258464" y="1307592"/>
            <a:ext cx="2844211" cy="1024128"/>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用户反馈对于产品的迭代和优化至关重要。它能够帮助团队了解用户的实际需求和使用体验，从而提供更加符合用户需求的服务和功能。</a:t>
            </a:r>
            <a:endParaRPr lang="en-US" sz="1500" dirty="0"/>
          </a:p>
        </p:txBody>
      </p:sp>
      <p:sp>
        <p:nvSpPr>
          <p:cNvPr id="17" name="Text 11"/>
          <p:cNvSpPr/>
          <p:nvPr/>
        </p:nvSpPr>
        <p:spPr>
          <a:xfrm>
            <a:off x="6074359" y="1762049"/>
            <a:ext cx="2716024"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多渠道反馈收集</a:t>
            </a:r>
            <a:endParaRPr lang="en-US" sz="1500" dirty="0"/>
          </a:p>
        </p:txBody>
      </p:sp>
      <p:sp>
        <p:nvSpPr>
          <p:cNvPr id="18" name="Text 12"/>
          <p:cNvSpPr/>
          <p:nvPr/>
        </p:nvSpPr>
        <p:spPr>
          <a:xfrm>
            <a:off x="6074359" y="2136953"/>
            <a:ext cx="2716024"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为了全面了解用户体验，ByteBrain采用多种反馈收集渠道，包括社交媒体、电子邮件以及应用内的反馈系统。这些渠道能够覆盖到不同使用场景和用户群体，确保获取到多样化的反馈信息。</a:t>
            </a:r>
            <a:endParaRPr lang="en-US" sz="1500" dirty="0"/>
          </a:p>
        </p:txBody>
      </p:sp>
      <p:sp>
        <p:nvSpPr>
          <p:cNvPr id="19" name="Text 13"/>
          <p:cNvSpPr/>
          <p:nvPr/>
        </p:nvSpPr>
        <p:spPr>
          <a:xfrm>
            <a:off x="555669" y="2331381"/>
            <a:ext cx="2538506"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定期用户调研</a:t>
            </a:r>
            <a:endParaRPr lang="en-US" sz="1500" dirty="0"/>
          </a:p>
        </p:txBody>
      </p:sp>
      <p:sp>
        <p:nvSpPr>
          <p:cNvPr id="20" name="Text 14"/>
          <p:cNvSpPr/>
          <p:nvPr/>
        </p:nvSpPr>
        <p:spPr>
          <a:xfrm>
            <a:off x="555669" y="2702052"/>
            <a:ext cx="2523744" cy="123444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除了日常的反馈收集，ByteBrain还会定期进行用户调研，通过问卷调查或深度访谈的形式获取用户的详细反馈。这种定期的深入调研有助于团队从宏观角度把握用户需求的变化和趋势。</a:t>
            </a:r>
            <a:endParaRPr lang="en-US" sz="1500" dirty="0"/>
          </a:p>
        </p:txBody>
      </p:sp>
      <p:sp>
        <p:nvSpPr>
          <p:cNvPr id="21" name="Text 15"/>
          <p:cNvSpPr/>
          <p:nvPr/>
        </p:nvSpPr>
        <p:spPr>
          <a:xfrm>
            <a:off x="5011826" y="3170225"/>
            <a:ext cx="279080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分析并应用反馈</a:t>
            </a:r>
            <a:endParaRPr lang="en-US" sz="1500" dirty="0"/>
          </a:p>
        </p:txBody>
      </p:sp>
      <p:sp>
        <p:nvSpPr>
          <p:cNvPr id="22" name="Text 16"/>
          <p:cNvSpPr/>
          <p:nvPr/>
        </p:nvSpPr>
        <p:spPr>
          <a:xfrm>
            <a:off x="5011826" y="3531413"/>
            <a:ext cx="2790800"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收到用户反馈后，团队会进行详细的分析和总结。根据反馈结果，调整产品功能、优化用户界面，甚至制定新的产品策略。所有的改进措施都将以提升用户体验为核心目标。</a:t>
            </a:r>
            <a:endParaRPr lang="en-US" sz="1500" dirty="0"/>
          </a:p>
        </p:txBody>
      </p:sp>
      <p:pic>
        <p:nvPicPr>
          <p:cNvPr id="23" name="Image 3" descr="preencoded.png"/>
          <p:cNvPicPr>
            <a:picLocks noChangeAspect="1"/>
          </p:cNvPicPr>
          <p:nvPr/>
        </p:nvPicPr>
        <p:blipFill>
          <a:blip r:embed="rId3"/>
          <a:stretch>
            <a:fillRect/>
          </a:stretch>
        </p:blipFill>
        <p:spPr>
          <a:xfrm>
            <a:off x="4854299" y="998764"/>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性能指标评估</a:t>
            </a:r>
            <a:endParaRPr lang="en-US" sz="1500" dirty="0"/>
          </a:p>
        </p:txBody>
      </p:sp>
      <p:sp>
        <p:nvSpPr>
          <p:cNvPr id="4" name="Text 1"/>
          <p:cNvSpPr/>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响应速度评估</a:t>
            </a:r>
            <a:endParaRPr lang="en-US" sz="1500" dirty="0"/>
          </a:p>
        </p:txBody>
      </p:sp>
      <p:sp>
        <p:nvSpPr>
          <p:cNvPr id="5" name="Text 2"/>
          <p:cNvSpPr/>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衡量智能助手性能的重要指标之一是响应速度。通过评估用户提问到得到回答的时间，确保系统能够在短时间内提供反馈，提高用户体验。</a:t>
            </a:r>
            <a:endParaRPr lang="en-US" sz="1500" dirty="0"/>
          </a:p>
        </p:txBody>
      </p:sp>
      <p:sp>
        <p:nvSpPr>
          <p:cNvPr id="6" name="Text 3"/>
          <p:cNvSpPr/>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准确率评估</a:t>
            </a:r>
            <a:endParaRPr lang="en-US" sz="1500" dirty="0"/>
          </a:p>
        </p:txBody>
      </p:sp>
      <p:sp>
        <p:nvSpPr>
          <p:cNvPr id="7" name="Text 4"/>
          <p:cNvSpPr/>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准确率是衡量智能助手性能的另一个关键指标。通过对比智能助手给出的答案与专业标准答案，评估其准确性，以确保提供的信息具有高度可靠性。</a:t>
            </a:r>
            <a:endParaRPr lang="en-US" sz="1500" dirty="0"/>
          </a:p>
        </p:txBody>
      </p:sp>
      <p:sp>
        <p:nvSpPr>
          <p:cNvPr id="8" name="Text 5"/>
          <p:cNvSpPr/>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并发处理能力</a:t>
            </a:r>
            <a:endParaRPr lang="en-US" sz="1500" dirty="0"/>
          </a:p>
        </p:txBody>
      </p:sp>
      <p:sp>
        <p:nvSpPr>
          <p:cNvPr id="9" name="Text 6"/>
          <p:cNvSpPr/>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评估智能助手在高并发情况下的性能，即同时处理多个用户请求的能力。高并发处理能力保证了系统在面对大量用户时的稳定性和高效性。</a:t>
            </a:r>
            <a:endParaRPr lang="en-US" sz="1500" dirty="0"/>
          </a:p>
        </p:txBody>
      </p:sp>
      <p:sp>
        <p:nvSpPr>
          <p:cNvPr id="10" name="Text 7"/>
          <p:cNvSpPr/>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知识更新频率</a:t>
            </a:r>
            <a:endParaRPr lang="en-US" sz="1500" dirty="0"/>
          </a:p>
        </p:txBody>
      </p:sp>
      <p:sp>
        <p:nvSpPr>
          <p:cNvPr id="11" name="Text 8"/>
          <p:cNvSpPr/>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定期审核和更新知识库中的内容，确保智能助手提供的计算机科学知识始终是最新的。通过跟踪最新的研究成果和技术动态，保持知识的时效性。</a:t>
            </a:r>
            <a:endParaRPr lang="en-US" sz="1500" dirty="0"/>
          </a:p>
        </p:txBody>
      </p:sp>
      <p:pic>
        <p:nvPicPr>
          <p:cNvPr id="12" name="Image 0" descr="preencoded.png"/>
          <p:cNvPicPr>
            <a:picLocks noChangeAspect="1"/>
          </p:cNvPicPr>
          <p:nvPr/>
        </p:nvPicPr>
        <p:blipFill>
          <a:blip r:embed="rId2"/>
          <a:stretch>
            <a:fillRect/>
          </a:stretch>
        </p:blipFill>
        <p:spPr>
          <a:xfrm>
            <a:off x="3738797" y="1787482"/>
            <a:ext cx="934258" cy="934258"/>
          </a:xfrm>
          <a:prstGeom prst="rect">
            <a:avLst/>
          </a:prstGeom>
        </p:spPr>
      </p:pic>
      <p:pic>
        <p:nvPicPr>
          <p:cNvPr id="13" name="Image 1" descr="preencoded.png"/>
          <p:cNvPicPr>
            <a:picLocks noChangeAspect="1"/>
          </p:cNvPicPr>
          <p:nvPr/>
        </p:nvPicPr>
        <p:blipFill>
          <a:blip r:embed="rId3">
            <a:alphaModFix amt="30000"/>
          </a:blip>
          <a:stretch>
            <a:fillRect/>
          </a:stretch>
        </p:blipFill>
        <p:spPr>
          <a:xfrm>
            <a:off x="4258818" y="3234172"/>
            <a:ext cx="583090" cy="583090"/>
          </a:xfrm>
          <a:prstGeom prst="rect">
            <a:avLst/>
          </a:prstGeom>
        </p:spPr>
      </p:pic>
      <p:pic>
        <p:nvPicPr>
          <p:cNvPr id="14" name="Image 2" descr="preencoded.png"/>
          <p:cNvPicPr>
            <a:picLocks noChangeAspect="1"/>
          </p:cNvPicPr>
          <p:nvPr/>
        </p:nvPicPr>
        <p:blipFill>
          <a:blip r:embed="rId4"/>
          <a:stretch>
            <a:fillRect/>
          </a:stretch>
        </p:blipFill>
        <p:spPr>
          <a:xfrm>
            <a:off x="4357874" y="1778140"/>
            <a:ext cx="843996" cy="843996"/>
          </a:xfrm>
          <a:prstGeom prst="rect">
            <a:avLst/>
          </a:prstGeom>
        </p:spPr>
      </p:pic>
      <p:pic>
        <p:nvPicPr>
          <p:cNvPr id="15" name="Image 3" descr="preencoded.png"/>
          <p:cNvPicPr>
            <a:picLocks noChangeAspect="1"/>
          </p:cNvPicPr>
          <p:nvPr/>
        </p:nvPicPr>
        <p:blipFill>
          <a:blip r:embed="rId5"/>
          <a:stretch>
            <a:fillRect/>
          </a:stretch>
        </p:blipFill>
        <p:spPr>
          <a:xfrm>
            <a:off x="3845614" y="2355771"/>
            <a:ext cx="934258" cy="934258"/>
          </a:xfrm>
          <a:prstGeom prst="rect">
            <a:avLst/>
          </a:prstGeom>
        </p:spPr>
      </p:pic>
      <p:pic>
        <p:nvPicPr>
          <p:cNvPr id="16" name="Image 4" descr="preencoded.png"/>
          <p:cNvPicPr>
            <a:picLocks noChangeAspect="1"/>
          </p:cNvPicPr>
          <p:nvPr/>
        </p:nvPicPr>
        <p:blipFill>
          <a:blip r:embed="rId6"/>
          <a:stretch>
            <a:fillRect/>
          </a:stretch>
        </p:blipFill>
        <p:spPr>
          <a:xfrm>
            <a:off x="4445596" y="2293250"/>
            <a:ext cx="940918" cy="9601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迭代计划</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第一阶段部署</a:t>
            </a:r>
            <a:endParaRPr lang="en-US" sz="1500" dirty="0"/>
          </a:p>
        </p:txBody>
      </p:sp>
      <p:sp>
        <p:nvSpPr>
          <p:cNvPr id="4" name="Text 1"/>
          <p:cNvSpPr/>
          <p:nvPr/>
        </p:nvSpPr>
        <p:spPr>
          <a:xfrm>
            <a:off x="786384" y="2715804"/>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部署基础平台</a:t>
            </a:r>
            <a:endParaRPr lang="en-US" sz="1500" dirty="0"/>
          </a:p>
        </p:txBody>
      </p:sp>
      <p:sp>
        <p:nvSpPr>
          <p:cNvPr id="5" name="Text 2"/>
          <p:cNvSpPr/>
          <p:nvPr/>
        </p:nvSpPr>
        <p:spPr>
          <a:xfrm>
            <a:off x="822960" y="3043524"/>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第一阶段的主要任务是部署基于源2.0-2B模型的基础平台。该平台将作为智能助手的核心，提供初步的智能问答和内容推荐功能，确保用户能够快速获取所需的计算机科学知识。</a:t>
            </a:r>
            <a:endParaRPr lang="en-US" sz="1500" dirty="0"/>
          </a:p>
        </p:txBody>
      </p:sp>
      <p:pic>
        <p:nvPicPr>
          <p:cNvPr id="6" name="Image 0" descr="https://sgw-dx.xf-yun.com/api/v1/sparkdesk/1724328534406655cbec0dbeb441cb600eeb8af58d469.jpg?authorization=c2ltcGxlLWp3dCBhaz1zcGFya2Rlc2s4MDAwMDAwMDAwMDE7ZXhwPTMzMDExMjg1MzQ7YWxnbz1obWFjLXNoYTI1NjtzaWc9SStPUXZyQXpjdXJEcE5WZXRGYk1rZXc3YTNOZGRER1phemF1R0w5Z293MD0=&amp;x_location=7YfmxI7B7uKO7jlRxIftd6FYdo=="/>
          <p:cNvPicPr>
            <a:picLocks noChangeAspect="1"/>
          </p:cNvPicPr>
          <p:nvPr/>
        </p:nvPicPr>
        <p:blipFill>
          <a:blip r:embed="rId2"/>
          <a:stretch>
            <a:fillRect/>
          </a:stretch>
        </p:blipFill>
        <p:spPr>
          <a:xfrm>
            <a:off x="821451" y="1357920"/>
            <a:ext cx="2417034" cy="1357884"/>
          </a:xfrm>
          <a:prstGeom prst="rect">
            <a:avLst/>
          </a:prstGeom>
        </p:spPr>
      </p:pic>
      <p:sp>
        <p:nvSpPr>
          <p:cNvPr id="7" name="Text 3"/>
          <p:cNvSpPr/>
          <p:nvPr/>
        </p:nvSpPr>
        <p:spPr>
          <a:xfrm>
            <a:off x="3328416" y="2715804"/>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实现基本智能问答</a:t>
            </a:r>
            <a:endParaRPr lang="en-US" sz="1500" dirty="0"/>
          </a:p>
        </p:txBody>
      </p:sp>
      <p:sp>
        <p:nvSpPr>
          <p:cNvPr id="8" name="Text 4"/>
          <p:cNvSpPr/>
          <p:nvPr/>
        </p:nvSpPr>
        <p:spPr>
          <a:xfrm>
            <a:off x="3364992" y="3043524"/>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在第一阶段，团队将重点开发智能问答功能，利用大模型自有知识库为用户提供准确、快速的响应。初步版本将涵盖广泛的计算机科学主题，包括编程语言、算法等。</a:t>
            </a:r>
            <a:endParaRPr lang="en-US" sz="1500" dirty="0"/>
          </a:p>
        </p:txBody>
      </p:sp>
      <p:pic>
        <p:nvPicPr>
          <p:cNvPr id="9" name="Image 1" descr="https://sgw-dx.xf-yun.com/api/v1/sparkdesk/1724328543023918e50da24a94adcb948df1a73b7d38d.jpg?authorization=c2ltcGxlLWp3dCBhaz1zcGFya2Rlc2s4MDAwMDAwMDAwMDE7ZXhwPTMzMDExMjg1NDM7YWxnbz1obWFjLXNoYTI1NjtzaWc9Wk1JYmtvcHRRY1FrT0oxdXZwQURmb3hVaXpmKzd2UEpGSU9JT3RRNVdpND0=&amp;x_location=7YfmxI7B7uKO7jlRxIftd6FYdo=="/>
          <p:cNvPicPr>
            <a:picLocks noChangeAspect="1"/>
          </p:cNvPicPr>
          <p:nvPr/>
        </p:nvPicPr>
        <p:blipFill>
          <a:blip r:embed="rId3"/>
          <a:stretch>
            <a:fillRect/>
          </a:stretch>
        </p:blipFill>
        <p:spPr>
          <a:xfrm>
            <a:off x="3363483" y="1357920"/>
            <a:ext cx="2417034" cy="1357884"/>
          </a:xfrm>
          <a:prstGeom prst="rect">
            <a:avLst/>
          </a:prstGeom>
        </p:spPr>
      </p:pic>
      <p:sp>
        <p:nvSpPr>
          <p:cNvPr id="10" name="Text 5"/>
          <p:cNvSpPr/>
          <p:nvPr/>
        </p:nvSpPr>
        <p:spPr>
          <a:xfrm>
            <a:off x="5870448" y="2717276"/>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优化用户体验</a:t>
            </a:r>
            <a:endParaRPr lang="en-US" sz="1500" dirty="0"/>
          </a:p>
        </p:txBody>
      </p:sp>
      <p:sp>
        <p:nvSpPr>
          <p:cNvPr id="11" name="Text 6"/>
          <p:cNvSpPr/>
          <p:nvPr/>
        </p:nvSpPr>
        <p:spPr>
          <a:xfrm>
            <a:off x="5907024" y="304499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为了提升用户体验，团队将对系统进行持续优化，包括提升响应速度和准确率。通过收集用户反馈，不断改进智能助手的性能，确保用户获得满意的使用体验。</a:t>
            </a:r>
            <a:endParaRPr lang="en-US" sz="1500" dirty="0"/>
          </a:p>
        </p:txBody>
      </p:sp>
      <p:pic>
        <p:nvPicPr>
          <p:cNvPr id="12" name="Image 2" descr="https://sgw-dx.xf-yun.com/api/v1/sparkdesk/17243285498406b1fb8f64ade42b6b2544e8c8a24c5b3.jpg?authorization=c2ltcGxlLWp3dCBhaz1zcGFya2Rlc2s4MDAwMDAwMDAwMDE7ZXhwPTMzMDExMjg1NDk7YWxnbz1obWFjLXNoYTI1NjtzaWc9aUNiOUhYWE5ybFF2bDYzYmYxNzFIcFNPNWlDRGNtV21QTEJ3ZDBXN0xTST0=&amp;x_location=7YfmxI7B7uKO7jlRxIftd6FYdo=="/>
          <p:cNvPicPr>
            <a:picLocks noChangeAspect="1"/>
          </p:cNvPicPr>
          <p:nvPr/>
        </p:nvPicPr>
        <p:blipFill>
          <a:blip r:embed="rId4"/>
          <a:stretch>
            <a:fillRect/>
          </a:stretch>
        </p:blipFill>
        <p:spPr>
          <a:xfrm>
            <a:off x="5905515" y="1357920"/>
            <a:ext cx="2417034" cy="13578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第二阶段RAG引入</a:t>
            </a:r>
            <a:endParaRPr lang="en-US" sz="1500" dirty="0"/>
          </a:p>
        </p:txBody>
      </p:sp>
      <p:sp>
        <p:nvSpPr>
          <p:cNvPr id="4" name="Text 1"/>
          <p:cNvSpPr/>
          <p:nvPr/>
        </p:nvSpPr>
        <p:spPr>
          <a:xfrm>
            <a:off x="469305" y="1039216"/>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RAG技术概述</a:t>
            </a:r>
            <a:endParaRPr lang="en-US" sz="1500" dirty="0"/>
          </a:p>
        </p:txBody>
      </p:sp>
      <p:sp>
        <p:nvSpPr>
          <p:cNvPr id="5" name="Text 2"/>
          <p:cNvSpPr/>
          <p:nvPr/>
        </p:nvSpPr>
        <p:spPr>
          <a:xfrm>
            <a:off x="469305" y="1418234"/>
            <a:ext cx="301752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RAG（Retrieval Augmented Generation）结合信息检索与生成式技术，通过从大规模知识库中检索相关文档片段，再输入到大模型中生成更准确、更相关的回答。</a:t>
            </a:r>
            <a:endParaRPr lang="en-US" sz="1500" dirty="0"/>
          </a:p>
        </p:txBody>
      </p:sp>
      <p:pic>
        <p:nvPicPr>
          <p:cNvPr id="6" name="Image 0" descr="https://sgw-dx.xf-yun.com/api/v1/sparkdesk/172432853692569b7ffa3269043b4897b162e7b402639.jpg?authorization=c2ltcGxlLWp3dCBhaz1zcGFya2Rlc2s4MDAwMDAwMDAwMDE7ZXhwPTMzMDExMjg1MzY7YWxnbz1obWFjLXNoYTI1NjtzaWc9QjhZdG1MbzhiVnMrY3ZrRjFjYllDRlYvbXkxUW1KdWJjd0pnVERzdjZ5Yz0=&amp;x_location=7YfmxI7B7uKO7jlRxIftd6FYdo=="/>
          <p:cNvPicPr>
            <a:picLocks noChangeAspect="1"/>
          </p:cNvPicPr>
          <p:nvPr/>
        </p:nvPicPr>
        <p:blipFill>
          <a:blip r:embed="rId2"/>
          <a:srcRect l="31273" r="31273"/>
          <a:stretch>
            <a:fillRect/>
          </a:stretch>
        </p:blipFill>
        <p:spPr>
          <a:xfrm>
            <a:off x="3573475" y="1184148"/>
            <a:ext cx="1996589" cy="2994884"/>
          </a:xfrm>
          <a:prstGeom prst="rect">
            <a:avLst/>
          </a:prstGeom>
        </p:spPr>
      </p:pic>
      <p:sp>
        <p:nvSpPr>
          <p:cNvPr id="7" name="Text 3"/>
          <p:cNvSpPr/>
          <p:nvPr/>
        </p:nvSpPr>
        <p:spPr>
          <a:xfrm>
            <a:off x="5682972" y="103875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索引与检索步骤</a:t>
            </a:r>
            <a:endParaRPr lang="en-US" sz="1500" dirty="0"/>
          </a:p>
        </p:txBody>
      </p:sp>
      <p:sp>
        <p:nvSpPr>
          <p:cNvPr id="8" name="Text 4"/>
          <p:cNvSpPr/>
          <p:nvPr/>
        </p:nvSpPr>
        <p:spPr>
          <a:xfrm>
            <a:off x="5682996" y="1420063"/>
            <a:ext cx="3017520" cy="841248"/>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RAG技术的索引过程将大规模知识库中的文档分割成若干个小的文档片段并进行编码和存储。检索步骤则负责从这些片段中找出与查询最相关的部分，提高回答的准确性。</a:t>
            </a:r>
            <a:endParaRPr lang="en-US" sz="1500" dirty="0"/>
          </a:p>
        </p:txBody>
      </p:sp>
      <p:sp>
        <p:nvSpPr>
          <p:cNvPr id="9" name="Text 5"/>
          <p:cNvSpPr/>
          <p:nvPr/>
        </p:nvSpPr>
        <p:spPr>
          <a:xfrm>
            <a:off x="469305" y="2806294"/>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生成阶段应用</a:t>
            </a:r>
            <a:endParaRPr lang="en-US" sz="1500" dirty="0"/>
          </a:p>
        </p:txBody>
      </p:sp>
      <p:sp>
        <p:nvSpPr>
          <p:cNvPr id="10" name="Text 6"/>
          <p:cNvSpPr/>
          <p:nvPr/>
        </p:nvSpPr>
        <p:spPr>
          <a:xfrm>
            <a:off x="469087" y="3197657"/>
            <a:ext cx="301752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在生成阶段，RAG技术将检索到的相关文档片段与原始查询一起输入到大模型中。这样能够充分利用外部知识库的信息，减少大模型生成错误答案的概率。</a:t>
            </a:r>
            <a:endParaRPr lang="en-US" sz="1500" dirty="0"/>
          </a:p>
        </p:txBody>
      </p:sp>
      <p:sp>
        <p:nvSpPr>
          <p:cNvPr id="11" name="Text 7"/>
          <p:cNvSpPr/>
          <p:nvPr/>
        </p:nvSpPr>
        <p:spPr>
          <a:xfrm>
            <a:off x="5682972" y="280629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RAG技术优势</a:t>
            </a:r>
            <a:endParaRPr lang="en-US" sz="1500" dirty="0"/>
          </a:p>
        </p:txBody>
      </p:sp>
      <p:sp>
        <p:nvSpPr>
          <p:cNvPr id="12" name="Text 8"/>
          <p:cNvSpPr/>
          <p:nvPr/>
        </p:nvSpPr>
        <p:spPr>
          <a:xfrm>
            <a:off x="5683131" y="3198571"/>
            <a:ext cx="3017520" cy="1060704"/>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RAG技术的核心优势在于能够有效利用外部知识库中的信息，同时减少大模型生成错误内容的问题。其结合检索和生成的方式提高了智能问答系统的准确性和效率。</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第三阶段大模型微调引入</a:t>
            </a:r>
            <a:endParaRPr lang="en-US" sz="1500" dirty="0"/>
          </a:p>
        </p:txBody>
      </p:sp>
      <p:pic>
        <p:nvPicPr>
          <p:cNvPr id="4" name="Image 0" descr="preencoded.png"/>
          <p:cNvPicPr>
            <a:picLocks noChangeAspect="1"/>
          </p:cNvPicPr>
          <p:nvPr/>
        </p:nvPicPr>
        <p:blipFill>
          <a:blip r:embed="rId2">
            <a:alphaModFix amt="10000"/>
          </a:blip>
          <a:stretch>
            <a:fillRect/>
          </a:stretch>
        </p:blipFill>
        <p:spPr>
          <a:xfrm>
            <a:off x="665582" y="2209724"/>
            <a:ext cx="2487168" cy="2332625"/>
          </a:xfrm>
          <a:prstGeom prst="rect">
            <a:avLst/>
          </a:prstGeom>
        </p:spPr>
      </p:pic>
      <p:pic>
        <p:nvPicPr>
          <p:cNvPr id="5" name="Image 1" descr="preencoded.png"/>
          <p:cNvPicPr>
            <a:picLocks noChangeAspect="1"/>
          </p:cNvPicPr>
          <p:nvPr/>
        </p:nvPicPr>
        <p:blipFill>
          <a:blip r:embed="rId3">
            <a:alphaModFix amt="10000"/>
          </a:blip>
          <a:stretch>
            <a:fillRect/>
          </a:stretch>
        </p:blipFill>
        <p:spPr>
          <a:xfrm>
            <a:off x="1091493" y="1952509"/>
            <a:ext cx="530506" cy="257215"/>
          </a:xfrm>
          <a:prstGeom prst="rect">
            <a:avLst/>
          </a:prstGeom>
        </p:spPr>
      </p:pic>
      <p:pic>
        <p:nvPicPr>
          <p:cNvPr id="6" name="Image 2" descr="preencoded.png"/>
          <p:cNvPicPr>
            <a:picLocks noChangeAspect="1"/>
          </p:cNvPicPr>
          <p:nvPr/>
        </p:nvPicPr>
        <p:blipFill>
          <a:blip r:embed="rId4"/>
          <a:stretch>
            <a:fillRect/>
          </a:stretch>
        </p:blipFill>
        <p:spPr>
          <a:xfrm>
            <a:off x="665582" y="1436403"/>
            <a:ext cx="426013" cy="426013"/>
          </a:xfrm>
          <a:prstGeom prst="rect">
            <a:avLst/>
          </a:prstGeom>
        </p:spPr>
      </p:pic>
      <p:sp>
        <p:nvSpPr>
          <p:cNvPr id="7" name="Shape 1"/>
          <p:cNvSpPr/>
          <p:nvPr/>
        </p:nvSpPr>
        <p:spPr>
          <a:xfrm>
            <a:off x="1614063"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sp>
        <p:nvSpPr>
          <p:cNvPr id="8" name="Text 2"/>
          <p:cNvSpPr/>
          <p:nvPr/>
        </p:nvSpPr>
        <p:spPr>
          <a:xfrm>
            <a:off x="711302"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大模型微调目标</a:t>
            </a:r>
            <a:endParaRPr lang="en-US" sz="1500" dirty="0"/>
          </a:p>
        </p:txBody>
      </p:sp>
      <p:sp>
        <p:nvSpPr>
          <p:cNvPr id="9" name="Text 3"/>
          <p:cNvSpPr/>
          <p:nvPr/>
        </p:nvSpPr>
        <p:spPr>
          <a:xfrm>
            <a:off x="775310"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第三阶段的大模型微调旨在进一步提升智能助手的准确度和响应速度，使其在处理复杂计算机科学问题时更加高效。通过针对特定任务和领域的微调，优化模型的性能表现。</a:t>
            </a:r>
            <a:endParaRPr lang="en-US" sz="1500" dirty="0"/>
          </a:p>
        </p:txBody>
      </p:sp>
      <p:pic>
        <p:nvPicPr>
          <p:cNvPr id="10" name="Image 3" descr="preencoded.png"/>
          <p:cNvPicPr>
            <a:picLocks noChangeAspect="1"/>
          </p:cNvPicPr>
          <p:nvPr/>
        </p:nvPicPr>
        <p:blipFill>
          <a:blip r:embed="rId2">
            <a:alphaModFix amt="10000"/>
          </a:blip>
          <a:stretch>
            <a:fillRect/>
          </a:stretch>
        </p:blipFill>
        <p:spPr>
          <a:xfrm>
            <a:off x="3363976" y="2209724"/>
            <a:ext cx="2487168" cy="2332625"/>
          </a:xfrm>
          <a:prstGeom prst="rect">
            <a:avLst/>
          </a:prstGeom>
        </p:spPr>
      </p:pic>
      <p:pic>
        <p:nvPicPr>
          <p:cNvPr id="11" name="Image 4" descr="preencoded.png"/>
          <p:cNvPicPr>
            <a:picLocks noChangeAspect="1"/>
          </p:cNvPicPr>
          <p:nvPr/>
        </p:nvPicPr>
        <p:blipFill>
          <a:blip r:embed="rId2">
            <a:alphaModFix amt="10000"/>
          </a:blip>
          <a:stretch>
            <a:fillRect/>
          </a:stretch>
        </p:blipFill>
        <p:spPr>
          <a:xfrm>
            <a:off x="6040425" y="2209838"/>
            <a:ext cx="2487168" cy="2332625"/>
          </a:xfrm>
          <a:prstGeom prst="rect">
            <a:avLst/>
          </a:prstGeom>
        </p:spPr>
      </p:pic>
      <p:sp>
        <p:nvSpPr>
          <p:cNvPr id="12" name="Text 4"/>
          <p:cNvSpPr/>
          <p:nvPr/>
        </p:nvSpPr>
        <p:spPr>
          <a:xfrm>
            <a:off x="3409696"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微调技术方法</a:t>
            </a:r>
            <a:endParaRPr lang="en-US" sz="1500" dirty="0"/>
          </a:p>
        </p:txBody>
      </p:sp>
      <p:sp>
        <p:nvSpPr>
          <p:cNvPr id="13" name="Text 5"/>
          <p:cNvSpPr/>
          <p:nvPr/>
        </p:nvSpPr>
        <p:spPr>
          <a:xfrm>
            <a:off x="3473704"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采用LoRA、适配器调整(Adapter Tuning)等微调方法，通过在预训练模型的关键层之间添加低秩矩阵，使模型能够适应新的任务需求。这些技术方法确保了大模型在微调过程中既能保留原始知识，又能提升新任务的处理能力。</a:t>
            </a:r>
            <a:endParaRPr lang="en-US" sz="1500" dirty="0"/>
          </a:p>
        </p:txBody>
      </p:sp>
      <p:sp>
        <p:nvSpPr>
          <p:cNvPr id="14" name="Text 6"/>
          <p:cNvSpPr/>
          <p:nvPr/>
        </p:nvSpPr>
        <p:spPr>
          <a:xfrm>
            <a:off x="6086145" y="2356028"/>
            <a:ext cx="2395728" cy="40233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性能评估与优化</a:t>
            </a:r>
            <a:endParaRPr lang="en-US" sz="1500" dirty="0"/>
          </a:p>
        </p:txBody>
      </p:sp>
      <p:sp>
        <p:nvSpPr>
          <p:cNvPr id="15" name="Text 7"/>
          <p:cNvSpPr/>
          <p:nvPr/>
        </p:nvSpPr>
        <p:spPr>
          <a:xfrm>
            <a:off x="6150153" y="2758364"/>
            <a:ext cx="2267712"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在完成大模型微调后，将通过一系列性能评估指标，如准确率、响应时间和资源消耗等，对微调效果进行综合评估。根据评估结果，进一步优化模型参数和算法策略，以实现最佳性能表现。</a:t>
            </a:r>
            <a:endParaRPr lang="en-US" sz="1500" dirty="0"/>
          </a:p>
        </p:txBody>
      </p:sp>
      <p:sp>
        <p:nvSpPr>
          <p:cNvPr id="16" name="Text 8"/>
          <p:cNvSpPr/>
          <p:nvPr/>
        </p:nvSpPr>
        <p:spPr>
          <a:xfrm>
            <a:off x="665582" y="1465752"/>
            <a:ext cx="679728"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17" name="Image 5" descr="preencoded.png"/>
          <p:cNvPicPr>
            <a:picLocks noChangeAspect="1"/>
          </p:cNvPicPr>
          <p:nvPr/>
        </p:nvPicPr>
        <p:blipFill>
          <a:blip r:embed="rId4"/>
          <a:stretch>
            <a:fillRect/>
          </a:stretch>
        </p:blipFill>
        <p:spPr>
          <a:xfrm>
            <a:off x="3364423" y="1436403"/>
            <a:ext cx="426013" cy="426013"/>
          </a:xfrm>
          <a:prstGeom prst="rect">
            <a:avLst/>
          </a:prstGeom>
        </p:spPr>
      </p:pic>
      <p:sp>
        <p:nvSpPr>
          <p:cNvPr id="18" name="Text 9"/>
          <p:cNvSpPr/>
          <p:nvPr/>
        </p:nvSpPr>
        <p:spPr>
          <a:xfrm>
            <a:off x="3373668" y="1465752"/>
            <a:ext cx="709960"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pic>
        <p:nvPicPr>
          <p:cNvPr id="19" name="Image 6" descr="preencoded.png"/>
          <p:cNvPicPr>
            <a:picLocks noChangeAspect="1"/>
          </p:cNvPicPr>
          <p:nvPr/>
        </p:nvPicPr>
        <p:blipFill>
          <a:blip r:embed="rId4"/>
          <a:stretch>
            <a:fillRect/>
          </a:stretch>
        </p:blipFill>
        <p:spPr>
          <a:xfrm>
            <a:off x="6040407" y="1436403"/>
            <a:ext cx="426013" cy="426013"/>
          </a:xfrm>
          <a:prstGeom prst="rect">
            <a:avLst/>
          </a:prstGeom>
        </p:spPr>
      </p:pic>
      <p:sp>
        <p:nvSpPr>
          <p:cNvPr id="20" name="Text 10"/>
          <p:cNvSpPr/>
          <p:nvPr/>
        </p:nvSpPr>
        <p:spPr>
          <a:xfrm>
            <a:off x="6040891" y="1465752"/>
            <a:ext cx="723664" cy="3657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1" name="Shape 11"/>
          <p:cNvSpPr/>
          <p:nvPr/>
        </p:nvSpPr>
        <p:spPr>
          <a:xfrm>
            <a:off x="4252680"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sp>
        <p:nvSpPr>
          <p:cNvPr id="22" name="Shape 12"/>
          <p:cNvSpPr/>
          <p:nvPr/>
        </p:nvSpPr>
        <p:spPr>
          <a:xfrm>
            <a:off x="6937622" y="1706968"/>
            <a:ext cx="1334304" cy="0"/>
          </a:xfrm>
          <a:custGeom>
            <a:avLst/>
            <a:gdLst/>
            <a:ahLst/>
            <a:cxnLst/>
            <a:rect l="l" t="t" r="r" b="b"/>
            <a:pathLst>
              <a:path w="1334304">
                <a:moveTo>
                  <a:pt x="0" y="0"/>
                </a:moveTo>
                <a:lnTo>
                  <a:pt x="1334304" y="0"/>
                </a:lnTo>
              </a:path>
            </a:pathLst>
          </a:custGeom>
          <a:noFill/>
          <a:ln w="19050">
            <a:solidFill>
              <a:srgbClr val="374D87"/>
            </a:solidFill>
            <a:prstDash val="solid"/>
            <a:headEnd type="none"/>
            <a:tailEnd type="arrow"/>
          </a:ln>
        </p:spPr>
      </p:sp>
      <p:pic>
        <p:nvPicPr>
          <p:cNvPr id="23" name="Image 7" descr="preencoded.png"/>
          <p:cNvPicPr>
            <a:picLocks noChangeAspect="1"/>
          </p:cNvPicPr>
          <p:nvPr/>
        </p:nvPicPr>
        <p:blipFill>
          <a:blip r:embed="rId3">
            <a:alphaModFix amt="10000"/>
          </a:blip>
          <a:stretch>
            <a:fillRect/>
          </a:stretch>
        </p:blipFill>
        <p:spPr>
          <a:xfrm>
            <a:off x="3790334" y="1952509"/>
            <a:ext cx="530506" cy="257215"/>
          </a:xfrm>
          <a:prstGeom prst="rect">
            <a:avLst/>
          </a:prstGeom>
        </p:spPr>
      </p:pic>
      <p:pic>
        <p:nvPicPr>
          <p:cNvPr id="24" name="Image 8" descr="preencoded.png"/>
          <p:cNvPicPr>
            <a:picLocks noChangeAspect="1"/>
          </p:cNvPicPr>
          <p:nvPr/>
        </p:nvPicPr>
        <p:blipFill>
          <a:blip r:embed="rId3">
            <a:alphaModFix amt="10000"/>
          </a:blip>
          <a:stretch>
            <a:fillRect/>
          </a:stretch>
        </p:blipFill>
        <p:spPr>
          <a:xfrm>
            <a:off x="6466318" y="1952509"/>
            <a:ext cx="530506" cy="2572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应用场景</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教育与学习辅助</a:t>
            </a:r>
            <a:endParaRPr lang="en-US" sz="1500" dirty="0"/>
          </a:p>
        </p:txBody>
      </p:sp>
      <p:pic>
        <p:nvPicPr>
          <p:cNvPr id="4" name="Image 0" descr="preencoded.png"/>
          <p:cNvPicPr>
            <a:picLocks noChangeAspect="1"/>
          </p:cNvPicPr>
          <p:nvPr/>
        </p:nvPicPr>
        <p:blipFill>
          <a:blip r:embed="rId2"/>
          <a:stretch>
            <a:fillRect/>
          </a:stretch>
        </p:blipFill>
        <p:spPr>
          <a:xfrm>
            <a:off x="5510252" y="2264253"/>
            <a:ext cx="2689524" cy="445315"/>
          </a:xfrm>
          <a:prstGeom prst="rect">
            <a:avLst/>
          </a:prstGeom>
        </p:spPr>
      </p:pic>
      <p:pic>
        <p:nvPicPr>
          <p:cNvPr id="5" name="Image 1" descr="preencoded.png"/>
          <p:cNvPicPr>
            <a:picLocks noChangeAspect="1"/>
          </p:cNvPicPr>
          <p:nvPr/>
        </p:nvPicPr>
        <p:blipFill>
          <a:blip r:embed="rId3"/>
          <a:stretch>
            <a:fillRect/>
          </a:stretch>
        </p:blipFill>
        <p:spPr>
          <a:xfrm rot="-8100000">
            <a:off x="7748355" y="2055442"/>
            <a:ext cx="731520" cy="731520"/>
          </a:xfrm>
          <a:prstGeom prst="rect">
            <a:avLst/>
          </a:prstGeom>
        </p:spPr>
      </p:pic>
      <p:pic>
        <p:nvPicPr>
          <p:cNvPr id="6" name="Image 2" descr="preencoded.png"/>
          <p:cNvPicPr>
            <a:picLocks noChangeAspect="1"/>
          </p:cNvPicPr>
          <p:nvPr/>
        </p:nvPicPr>
        <p:blipFill>
          <a:blip r:embed="rId4"/>
          <a:stretch>
            <a:fillRect/>
          </a:stretch>
        </p:blipFill>
        <p:spPr>
          <a:xfrm>
            <a:off x="512622" y="1319563"/>
            <a:ext cx="7687154" cy="576734"/>
          </a:xfrm>
          <a:prstGeom prst="rect">
            <a:avLst/>
          </a:prstGeom>
        </p:spPr>
      </p:pic>
      <p:pic>
        <p:nvPicPr>
          <p:cNvPr id="7" name="Image 3" descr="preencoded.png"/>
          <p:cNvPicPr>
            <a:picLocks noChangeAspect="1"/>
          </p:cNvPicPr>
          <p:nvPr/>
        </p:nvPicPr>
        <p:blipFill>
          <a:blip r:embed="rId3"/>
          <a:stretch>
            <a:fillRect/>
          </a:stretch>
        </p:blipFill>
        <p:spPr>
          <a:xfrm rot="-8100000">
            <a:off x="7739211" y="1242170"/>
            <a:ext cx="731520" cy="731520"/>
          </a:xfrm>
          <a:prstGeom prst="rect">
            <a:avLst/>
          </a:prstGeom>
        </p:spPr>
      </p:pic>
      <p:pic>
        <p:nvPicPr>
          <p:cNvPr id="8" name="Image 4" descr="preencoded.png"/>
          <p:cNvPicPr>
            <a:picLocks noChangeAspect="1"/>
          </p:cNvPicPr>
          <p:nvPr/>
        </p:nvPicPr>
        <p:blipFill>
          <a:blip r:embed="rId5"/>
          <a:stretch>
            <a:fillRect/>
          </a:stretch>
        </p:blipFill>
        <p:spPr>
          <a:xfrm rot="-8100000">
            <a:off x="7730067" y="1610126"/>
            <a:ext cx="731520" cy="731520"/>
          </a:xfrm>
          <a:prstGeom prst="rect">
            <a:avLst/>
          </a:prstGeom>
        </p:spPr>
      </p:pic>
      <p:pic>
        <p:nvPicPr>
          <p:cNvPr id="9" name="Image 5" descr="preencoded.png"/>
          <p:cNvPicPr>
            <a:picLocks noChangeAspect="1"/>
          </p:cNvPicPr>
          <p:nvPr/>
        </p:nvPicPr>
        <p:blipFill>
          <a:blip r:embed="rId6"/>
          <a:stretch>
            <a:fillRect/>
          </a:stretch>
        </p:blipFill>
        <p:spPr>
          <a:xfrm>
            <a:off x="521766" y="1903939"/>
            <a:ext cx="2511105" cy="1682799"/>
          </a:xfrm>
          <a:prstGeom prst="rect">
            <a:avLst/>
          </a:prstGeom>
        </p:spPr>
      </p:pic>
      <p:pic>
        <p:nvPicPr>
          <p:cNvPr id="10" name="Image 6" descr="preencoded.png"/>
          <p:cNvPicPr>
            <a:picLocks noChangeAspect="1"/>
          </p:cNvPicPr>
          <p:nvPr/>
        </p:nvPicPr>
        <p:blipFill>
          <a:blip r:embed="rId7"/>
          <a:stretch>
            <a:fillRect/>
          </a:stretch>
        </p:blipFill>
        <p:spPr>
          <a:xfrm>
            <a:off x="3030749" y="2264253"/>
            <a:ext cx="2488647" cy="1682799"/>
          </a:xfrm>
          <a:prstGeom prst="rect">
            <a:avLst/>
          </a:prstGeom>
        </p:spPr>
      </p:pic>
      <p:pic>
        <p:nvPicPr>
          <p:cNvPr id="11" name="Image 7" descr="preencoded.png"/>
          <p:cNvPicPr>
            <a:picLocks noChangeAspect="1"/>
          </p:cNvPicPr>
          <p:nvPr/>
        </p:nvPicPr>
        <p:blipFill>
          <a:blip r:embed="rId8"/>
          <a:stretch>
            <a:fillRect/>
          </a:stretch>
        </p:blipFill>
        <p:spPr>
          <a:xfrm>
            <a:off x="5519396" y="2709569"/>
            <a:ext cx="2591353" cy="1682799"/>
          </a:xfrm>
          <a:prstGeom prst="rect">
            <a:avLst/>
          </a:prstGeom>
        </p:spPr>
      </p:pic>
      <p:sp>
        <p:nvSpPr>
          <p:cNvPr id="12" name="Text 1"/>
          <p:cNvSpPr/>
          <p:nvPr/>
        </p:nvSpPr>
        <p:spPr>
          <a:xfrm>
            <a:off x="602401" y="1406762"/>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个性化学习计划</a:t>
            </a:r>
            <a:endParaRPr lang="en-US" sz="1500" dirty="0"/>
          </a:p>
        </p:txBody>
      </p:sp>
      <p:sp>
        <p:nvSpPr>
          <p:cNvPr id="13" name="Text 2"/>
          <p:cNvSpPr/>
          <p:nvPr/>
        </p:nvSpPr>
        <p:spPr>
          <a:xfrm>
            <a:off x="512622" y="1864695"/>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ByteBrain通过AI技术分析用户的学习习惯和知识掌握情况，制定专属的学习计划。根据用户的具体需求，推荐适合的学习资源和课程，提升学习效率。</a:t>
            </a:r>
            <a:endParaRPr lang="en-US" sz="1500" dirty="0"/>
          </a:p>
        </p:txBody>
      </p:sp>
      <p:sp>
        <p:nvSpPr>
          <p:cNvPr id="14" name="Text 3"/>
          <p:cNvSpPr/>
          <p:nvPr/>
        </p:nvSpPr>
        <p:spPr>
          <a:xfrm>
            <a:off x="3014583" y="1774718"/>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智能问答与辅导</a:t>
            </a:r>
            <a:endParaRPr lang="en-US" sz="1500" dirty="0"/>
          </a:p>
        </p:txBody>
      </p:sp>
      <p:sp>
        <p:nvSpPr>
          <p:cNvPr id="15" name="Text 4"/>
          <p:cNvSpPr/>
          <p:nvPr/>
        </p:nvSpPr>
        <p:spPr>
          <a:xfrm>
            <a:off x="3017435" y="2264253"/>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用户可以通过智能问答功能，快速获取计算机科学领域的知识和解答。ByteBrain的自有知识库涵盖了广泛的主题，如编程语言、算法等，同时支持用户创建个性化知识库。</a:t>
            </a:r>
            <a:endParaRPr lang="en-US" sz="1500" dirty="0"/>
          </a:p>
        </p:txBody>
      </p:sp>
      <p:sp>
        <p:nvSpPr>
          <p:cNvPr id="16" name="Text 5"/>
          <p:cNvSpPr/>
          <p:nvPr/>
        </p:nvSpPr>
        <p:spPr>
          <a:xfrm>
            <a:off x="5510252" y="230723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最新教程与指南</a:t>
            </a:r>
            <a:endParaRPr lang="en-US" sz="1500" dirty="0"/>
          </a:p>
        </p:txBody>
      </p:sp>
      <p:sp>
        <p:nvSpPr>
          <p:cNvPr id="17" name="Text 6"/>
          <p:cNvSpPr/>
          <p:nvPr/>
        </p:nvSpPr>
        <p:spPr>
          <a:xfrm>
            <a:off x="5519396" y="2709569"/>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ByteBrain提供最新的计算机科学教程和指南，帮助用户紧跟技术发展的步伐。无论是初学者还是专业人士，都能从中获取有价值的学习资源，提升自身技能。</a:t>
            </a:r>
            <a:endParaRPr lang="en-US" sz="1500" dirty="0"/>
          </a:p>
        </p:txBody>
      </p:sp>
      <p:pic>
        <p:nvPicPr>
          <p:cNvPr id="18" name="Image 8" descr="preencoded.png"/>
          <p:cNvPicPr>
            <a:picLocks noChangeAspect="1"/>
          </p:cNvPicPr>
          <p:nvPr/>
        </p:nvPicPr>
        <p:blipFill>
          <a:blip r:embed="rId9"/>
          <a:stretch>
            <a:fillRect/>
          </a:stretch>
        </p:blipFill>
        <p:spPr>
          <a:xfrm>
            <a:off x="3023727" y="1687519"/>
            <a:ext cx="5176049" cy="5767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日常咨询服务</a:t>
            </a:r>
            <a:endParaRPr lang="en-US" sz="1500" dirty="0"/>
          </a:p>
        </p:txBody>
      </p:sp>
      <p:sp>
        <p:nvSpPr>
          <p:cNvPr id="4" name="Text 1"/>
          <p:cNvSpPr/>
          <p:nvPr/>
        </p:nvSpPr>
        <p:spPr>
          <a:xfrm>
            <a:off x="3485040" y="1364880"/>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即时编程问题解答</a:t>
            </a:r>
            <a:endParaRPr lang="en-US" sz="1500" dirty="0"/>
          </a:p>
        </p:txBody>
      </p:sp>
      <p:sp>
        <p:nvSpPr>
          <p:cNvPr id="5" name="Text 2"/>
          <p:cNvSpPr/>
          <p:nvPr/>
        </p:nvSpPr>
        <p:spPr>
          <a:xfrm>
            <a:off x="3485040" y="1661465"/>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提供即时编程问题解答，帮助用户解决在编程过程中遇到的技术难题，提高开发效率和质量。</a:t>
            </a:r>
            <a:endParaRPr lang="en-US" sz="1500" dirty="0"/>
          </a:p>
        </p:txBody>
      </p:sp>
      <p:pic>
        <p:nvPicPr>
          <p:cNvPr id="6" name="Image 0" descr="https://sgw-dx.xf-yun.com/api/v1/sparkdesk/1724328547328edbf550a11204252980a5458c2e5f25a.jpg?authorization=c2ltcGxlLWp3dCBhaz1zcGFya2Rlc2s4MDAwMDAwMDAwMDE7ZXhwPTMzMDExMjg1NDc7YWxnbz1obWFjLXNoYTI1NjtzaWc9dHg1RTh4L2h5akpWYXI4ZG1oZkh3azRycnlJS2tPRmlwWUlER2NEZDBoND0=&amp;x_location=7YfmxI7B7uKO7jlRxIftd6FYdo=="/>
          <p:cNvPicPr>
            <a:picLocks noChangeAspect="1"/>
          </p:cNvPicPr>
          <p:nvPr/>
        </p:nvPicPr>
        <p:blipFill>
          <a:blip r:embed="rId2"/>
          <a:stretch>
            <a:fillRect/>
          </a:stretch>
        </p:blipFill>
        <p:spPr>
          <a:xfrm>
            <a:off x="445242" y="1461656"/>
            <a:ext cx="2831634" cy="2831634"/>
          </a:xfrm>
          <a:prstGeom prst="rect">
            <a:avLst/>
          </a:prstGeom>
        </p:spPr>
      </p:pic>
      <p:sp>
        <p:nvSpPr>
          <p:cNvPr id="7" name="Text 3"/>
          <p:cNvSpPr/>
          <p:nvPr/>
        </p:nvSpPr>
        <p:spPr>
          <a:xfrm>
            <a:off x="3485040" y="2392841"/>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日常技术咨询</a:t>
            </a:r>
            <a:endParaRPr lang="en-US" sz="1500" dirty="0"/>
          </a:p>
        </p:txBody>
      </p:sp>
      <p:sp>
        <p:nvSpPr>
          <p:cNvPr id="8" name="Text 4"/>
          <p:cNvSpPr/>
          <p:nvPr/>
        </p:nvSpPr>
        <p:spPr>
          <a:xfrm>
            <a:off x="3485040" y="2697480"/>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提供日常技术咨询服务，帮助用户了解最新的计算机科学研究成果和技术动态，支持用户的技术决策。</a:t>
            </a:r>
            <a:endParaRPr lang="en-US" sz="1500" dirty="0"/>
          </a:p>
        </p:txBody>
      </p:sp>
      <p:sp>
        <p:nvSpPr>
          <p:cNvPr id="9" name="Text 5"/>
          <p:cNvSpPr/>
          <p:nvPr/>
        </p:nvSpPr>
        <p:spPr>
          <a:xfrm>
            <a:off x="3485040" y="3428839"/>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系统维护与故障排除</a:t>
            </a:r>
            <a:endParaRPr lang="en-US" sz="1500" dirty="0"/>
          </a:p>
        </p:txBody>
      </p:sp>
      <p:sp>
        <p:nvSpPr>
          <p:cNvPr id="10" name="Text 6"/>
          <p:cNvSpPr/>
          <p:nvPr/>
        </p:nvSpPr>
        <p:spPr>
          <a:xfrm>
            <a:off x="3485040" y="3725280"/>
            <a:ext cx="5213718"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提供系统维护和故障排除服务，确保用户在使用计算机科学资源时能够保持系统的稳定和高效运行。</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项目背景</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应用价值</a:t>
            </a:r>
            <a:endParaRPr lang="en-US"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效率提升</a:t>
            </a:r>
            <a:endParaRPr lang="en-US" sz="1500" dirty="0"/>
          </a:p>
        </p:txBody>
      </p:sp>
      <p:sp>
        <p:nvSpPr>
          <p:cNvPr id="4" name="Shape 1"/>
          <p:cNvSpPr/>
          <p:nvPr/>
        </p:nvSpPr>
        <p:spPr>
          <a:xfrm>
            <a:off x="4750782" y="3758153"/>
            <a:ext cx="3224944" cy="0"/>
          </a:xfrm>
          <a:custGeom>
            <a:avLst/>
            <a:gdLst/>
            <a:ahLst/>
            <a:cxnLst/>
            <a:rect l="l" t="t" r="r" b="b"/>
            <a:pathLst>
              <a:path w="3224944">
                <a:moveTo>
                  <a:pt x="0" y="0"/>
                </a:moveTo>
                <a:lnTo>
                  <a:pt x="3224944" y="0"/>
                </a:lnTo>
              </a:path>
            </a:pathLst>
          </a:custGeom>
          <a:noFill/>
          <a:ln w="19050">
            <a:solidFill>
              <a:srgbClr val="1D5BFF"/>
            </a:solidFill>
            <a:prstDash val="solid"/>
            <a:headEnd type="none"/>
            <a:tailEnd type="none"/>
          </a:ln>
        </p:spPr>
      </p:sp>
      <p:sp>
        <p:nvSpPr>
          <p:cNvPr id="5" name="Shape 2"/>
          <p:cNvSpPr/>
          <p:nvPr/>
        </p:nvSpPr>
        <p:spPr>
          <a:xfrm>
            <a:off x="4127606" y="3000614"/>
            <a:ext cx="526856" cy="826427"/>
          </a:xfrm>
          <a:custGeom>
            <a:avLst/>
            <a:gdLst/>
            <a:ahLst/>
            <a:cxnLst/>
            <a:rect l="l" t="t" r="r" b="b"/>
            <a:pathLst>
              <a:path w="526856" h="826427">
                <a:moveTo>
                  <a:pt x="0" y="0"/>
                </a:moveTo>
                <a:lnTo>
                  <a:pt x="526856" y="826427"/>
                </a:lnTo>
              </a:path>
            </a:pathLst>
          </a:custGeom>
          <a:noFill/>
          <a:ln w="19050">
            <a:solidFill>
              <a:srgbClr val="1D5BFF"/>
            </a:solidFill>
            <a:prstDash val="solid"/>
            <a:headEnd type="none"/>
            <a:tailEnd type="none"/>
          </a:ln>
        </p:spPr>
      </p:sp>
      <p:pic>
        <p:nvPicPr>
          <p:cNvPr id="6" name="Image 0" descr="preencoded.png"/>
          <p:cNvPicPr>
            <a:picLocks noChangeAspect="1"/>
          </p:cNvPicPr>
          <p:nvPr/>
        </p:nvPicPr>
        <p:blipFill>
          <a:blip r:embed="rId2"/>
          <a:stretch>
            <a:fillRect/>
          </a:stretch>
        </p:blipFill>
        <p:spPr>
          <a:xfrm>
            <a:off x="590704" y="1286795"/>
            <a:ext cx="556517" cy="556517"/>
          </a:xfrm>
          <a:prstGeom prst="rect">
            <a:avLst/>
          </a:prstGeom>
        </p:spPr>
      </p:pic>
      <p:sp>
        <p:nvSpPr>
          <p:cNvPr id="7" name="Shape 3"/>
          <p:cNvSpPr/>
          <p:nvPr/>
        </p:nvSpPr>
        <p:spPr>
          <a:xfrm>
            <a:off x="1147221" y="1565054"/>
            <a:ext cx="2868202" cy="0"/>
          </a:xfrm>
          <a:custGeom>
            <a:avLst/>
            <a:gdLst/>
            <a:ahLst/>
            <a:cxnLst/>
            <a:rect l="l" t="t" r="r" b="b"/>
            <a:pathLst>
              <a:path w="2868202">
                <a:moveTo>
                  <a:pt x="0" y="0"/>
                </a:moveTo>
                <a:lnTo>
                  <a:pt x="2868202" y="0"/>
                </a:lnTo>
              </a:path>
            </a:pathLst>
          </a:custGeom>
          <a:noFill/>
          <a:ln w="19050">
            <a:solidFill>
              <a:srgbClr val="374D87"/>
            </a:solidFill>
            <a:prstDash val="solid"/>
            <a:headEnd type="none"/>
            <a:tailEnd type="none"/>
          </a:ln>
        </p:spPr>
      </p:sp>
      <p:pic>
        <p:nvPicPr>
          <p:cNvPr id="8" name="Image 1" descr="preencoded.png"/>
          <p:cNvPicPr>
            <a:picLocks noChangeAspect="1"/>
          </p:cNvPicPr>
          <p:nvPr/>
        </p:nvPicPr>
        <p:blipFill>
          <a:blip r:embed="rId3"/>
          <a:stretch>
            <a:fillRect/>
          </a:stretch>
        </p:blipFill>
        <p:spPr>
          <a:xfrm>
            <a:off x="4013189" y="1468734"/>
            <a:ext cx="192640" cy="192640"/>
          </a:xfrm>
          <a:prstGeom prst="rect">
            <a:avLst/>
          </a:prstGeom>
        </p:spPr>
      </p:pic>
      <p:sp>
        <p:nvSpPr>
          <p:cNvPr id="9" name="Shape 4"/>
          <p:cNvSpPr/>
          <p:nvPr/>
        </p:nvSpPr>
        <p:spPr>
          <a:xfrm>
            <a:off x="4120662" y="1582177"/>
            <a:ext cx="527978" cy="706348"/>
          </a:xfrm>
          <a:custGeom>
            <a:avLst/>
            <a:gdLst/>
            <a:ahLst/>
            <a:cxnLst/>
            <a:rect l="l" t="t" r="r" b="b"/>
            <a:pathLst>
              <a:path w="527978" h="706348">
                <a:moveTo>
                  <a:pt x="0" y="0"/>
                </a:moveTo>
                <a:lnTo>
                  <a:pt x="527978" y="706348"/>
                </a:lnTo>
              </a:path>
            </a:pathLst>
          </a:custGeom>
          <a:noFill/>
          <a:ln w="19050">
            <a:solidFill>
              <a:srgbClr val="374D87"/>
            </a:solidFill>
            <a:prstDash val="solid"/>
            <a:headEnd type="none"/>
            <a:tailEnd type="none"/>
          </a:ln>
        </p:spPr>
      </p:sp>
      <p:pic>
        <p:nvPicPr>
          <p:cNvPr id="10" name="Image 2" descr="preencoded.png"/>
          <p:cNvPicPr>
            <a:picLocks noChangeAspect="1"/>
          </p:cNvPicPr>
          <p:nvPr/>
        </p:nvPicPr>
        <p:blipFill>
          <a:blip r:embed="rId3"/>
          <a:stretch>
            <a:fillRect/>
          </a:stretch>
        </p:blipFill>
        <p:spPr>
          <a:xfrm>
            <a:off x="4558141" y="2180904"/>
            <a:ext cx="192640" cy="192640"/>
          </a:xfrm>
          <a:prstGeom prst="rect">
            <a:avLst/>
          </a:prstGeom>
        </p:spPr>
      </p:pic>
      <p:sp>
        <p:nvSpPr>
          <p:cNvPr id="11" name="Shape 5"/>
          <p:cNvSpPr/>
          <p:nvPr/>
        </p:nvSpPr>
        <p:spPr>
          <a:xfrm>
            <a:off x="4106392" y="2259986"/>
            <a:ext cx="549382" cy="777697"/>
          </a:xfrm>
          <a:custGeom>
            <a:avLst/>
            <a:gdLst/>
            <a:ahLst/>
            <a:cxnLst/>
            <a:rect l="l" t="t" r="r" b="b"/>
            <a:pathLst>
              <a:path w="549382" h="777697">
                <a:moveTo>
                  <a:pt x="549382" y="0"/>
                </a:moveTo>
                <a:lnTo>
                  <a:pt x="0" y="777697"/>
                </a:lnTo>
              </a:path>
            </a:pathLst>
          </a:custGeom>
          <a:noFill/>
          <a:ln w="19050">
            <a:solidFill>
              <a:srgbClr val="374D87"/>
            </a:solidFill>
            <a:prstDash val="solid"/>
            <a:headEnd type="none"/>
            <a:tailEnd type="none"/>
          </a:ln>
        </p:spPr>
      </p:sp>
      <p:pic>
        <p:nvPicPr>
          <p:cNvPr id="12" name="Image 3" descr="preencoded.png"/>
          <p:cNvPicPr>
            <a:picLocks noChangeAspect="1"/>
          </p:cNvPicPr>
          <p:nvPr/>
        </p:nvPicPr>
        <p:blipFill>
          <a:blip r:embed="rId4"/>
          <a:stretch>
            <a:fillRect/>
          </a:stretch>
        </p:blipFill>
        <p:spPr>
          <a:xfrm>
            <a:off x="4013189" y="2919810"/>
            <a:ext cx="192640" cy="192640"/>
          </a:xfrm>
          <a:prstGeom prst="rect">
            <a:avLst/>
          </a:prstGeom>
        </p:spPr>
      </p:pic>
      <p:sp>
        <p:nvSpPr>
          <p:cNvPr id="13" name="Shape 6"/>
          <p:cNvSpPr/>
          <p:nvPr/>
        </p:nvSpPr>
        <p:spPr>
          <a:xfrm>
            <a:off x="4750782" y="2277224"/>
            <a:ext cx="3224944" cy="0"/>
          </a:xfrm>
          <a:custGeom>
            <a:avLst/>
            <a:gdLst/>
            <a:ahLst/>
            <a:cxnLst/>
            <a:rect l="l" t="t" r="r" b="b"/>
            <a:pathLst>
              <a:path w="3224944">
                <a:moveTo>
                  <a:pt x="0" y="0"/>
                </a:moveTo>
                <a:lnTo>
                  <a:pt x="3224944" y="0"/>
                </a:lnTo>
              </a:path>
            </a:pathLst>
          </a:custGeom>
          <a:noFill/>
          <a:ln w="19050">
            <a:solidFill>
              <a:srgbClr val="374D87"/>
            </a:solidFill>
            <a:prstDash val="solid"/>
            <a:headEnd type="none"/>
            <a:tailEnd type="none"/>
          </a:ln>
        </p:spPr>
      </p:sp>
      <p:pic>
        <p:nvPicPr>
          <p:cNvPr id="14" name="Image 4" descr="preencoded.png"/>
          <p:cNvPicPr>
            <a:picLocks noChangeAspect="1"/>
          </p:cNvPicPr>
          <p:nvPr/>
        </p:nvPicPr>
        <p:blipFill>
          <a:blip r:embed="rId2"/>
          <a:stretch>
            <a:fillRect/>
          </a:stretch>
        </p:blipFill>
        <p:spPr>
          <a:xfrm>
            <a:off x="7852650" y="2023110"/>
            <a:ext cx="556517" cy="556517"/>
          </a:xfrm>
          <a:prstGeom prst="rect">
            <a:avLst/>
          </a:prstGeom>
        </p:spPr>
      </p:pic>
      <p:sp>
        <p:nvSpPr>
          <p:cNvPr id="15" name="Shape 7"/>
          <p:cNvSpPr/>
          <p:nvPr/>
        </p:nvSpPr>
        <p:spPr>
          <a:xfrm>
            <a:off x="1147221" y="3016130"/>
            <a:ext cx="2868202" cy="0"/>
          </a:xfrm>
          <a:custGeom>
            <a:avLst/>
            <a:gdLst/>
            <a:ahLst/>
            <a:cxnLst/>
            <a:rect l="l" t="t" r="r" b="b"/>
            <a:pathLst>
              <a:path w="2868202">
                <a:moveTo>
                  <a:pt x="0" y="0"/>
                </a:moveTo>
                <a:lnTo>
                  <a:pt x="2868202" y="0"/>
                </a:lnTo>
              </a:path>
            </a:pathLst>
          </a:custGeom>
          <a:noFill/>
          <a:ln w="19050">
            <a:solidFill>
              <a:srgbClr val="1D5BFF"/>
            </a:solidFill>
            <a:prstDash val="solid"/>
            <a:headEnd type="none"/>
            <a:tailEnd type="none"/>
          </a:ln>
        </p:spPr>
      </p:sp>
      <p:pic>
        <p:nvPicPr>
          <p:cNvPr id="16" name="Image 5" descr="preencoded.png"/>
          <p:cNvPicPr>
            <a:picLocks noChangeAspect="1"/>
          </p:cNvPicPr>
          <p:nvPr/>
        </p:nvPicPr>
        <p:blipFill>
          <a:blip r:embed="rId5"/>
          <a:stretch>
            <a:fillRect/>
          </a:stretch>
        </p:blipFill>
        <p:spPr>
          <a:xfrm>
            <a:off x="590704" y="2737872"/>
            <a:ext cx="556517" cy="556517"/>
          </a:xfrm>
          <a:prstGeom prst="rect">
            <a:avLst/>
          </a:prstGeom>
        </p:spPr>
      </p:pic>
      <p:pic>
        <p:nvPicPr>
          <p:cNvPr id="17" name="Image 6" descr="preencoded.png"/>
          <p:cNvPicPr>
            <a:picLocks noChangeAspect="1"/>
          </p:cNvPicPr>
          <p:nvPr/>
        </p:nvPicPr>
        <p:blipFill>
          <a:blip r:embed="rId5"/>
          <a:stretch>
            <a:fillRect/>
          </a:stretch>
        </p:blipFill>
        <p:spPr>
          <a:xfrm>
            <a:off x="7861794" y="3479894"/>
            <a:ext cx="556517" cy="556517"/>
          </a:xfrm>
          <a:prstGeom prst="rect">
            <a:avLst/>
          </a:prstGeom>
        </p:spPr>
      </p:pic>
      <p:pic>
        <p:nvPicPr>
          <p:cNvPr id="18" name="Image 7" descr="preencoded.png"/>
          <p:cNvPicPr>
            <a:picLocks noChangeAspect="1"/>
          </p:cNvPicPr>
          <p:nvPr/>
        </p:nvPicPr>
        <p:blipFill>
          <a:blip r:embed="rId4"/>
          <a:stretch>
            <a:fillRect/>
          </a:stretch>
        </p:blipFill>
        <p:spPr>
          <a:xfrm>
            <a:off x="4558141" y="3661832"/>
            <a:ext cx="192640" cy="192640"/>
          </a:xfrm>
          <a:prstGeom prst="rect">
            <a:avLst/>
          </a:prstGeom>
        </p:spPr>
      </p:pic>
      <p:sp>
        <p:nvSpPr>
          <p:cNvPr id="19" name="Text 8"/>
          <p:cNvSpPr/>
          <p:nvPr/>
        </p:nvSpPr>
        <p:spPr>
          <a:xfrm>
            <a:off x="7852650" y="1998332"/>
            <a:ext cx="556517" cy="59436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20" name="Text 9"/>
          <p:cNvSpPr/>
          <p:nvPr/>
        </p:nvSpPr>
        <p:spPr>
          <a:xfrm>
            <a:off x="7852650" y="3442051"/>
            <a:ext cx="556517" cy="59436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21" name="Text 10"/>
          <p:cNvSpPr/>
          <p:nvPr/>
        </p:nvSpPr>
        <p:spPr>
          <a:xfrm>
            <a:off x="590704" y="2709806"/>
            <a:ext cx="556517" cy="59436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2" name="Text 11"/>
          <p:cNvSpPr/>
          <p:nvPr/>
        </p:nvSpPr>
        <p:spPr>
          <a:xfrm>
            <a:off x="1165509" y="1030763"/>
            <a:ext cx="284768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时间管理优化</a:t>
            </a:r>
            <a:endParaRPr lang="en-US" sz="1500" dirty="0"/>
          </a:p>
        </p:txBody>
      </p:sp>
      <p:sp>
        <p:nvSpPr>
          <p:cNvPr id="23" name="Text 12"/>
          <p:cNvSpPr/>
          <p:nvPr/>
        </p:nvSpPr>
        <p:spPr>
          <a:xfrm>
            <a:off x="1165509" y="1532416"/>
            <a:ext cx="2847680"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通过智能问答，用户可以快速找到问题的答案，从而节省了自行搜索和等待的时间。这种即时的反馈机制极大地提高了用户的工作效率。</a:t>
            </a:r>
            <a:endParaRPr lang="en-US" sz="1500" dirty="0"/>
          </a:p>
        </p:txBody>
      </p:sp>
      <p:sp>
        <p:nvSpPr>
          <p:cNvPr id="24" name="Text 13"/>
          <p:cNvSpPr/>
          <p:nvPr/>
        </p:nvSpPr>
        <p:spPr>
          <a:xfrm>
            <a:off x="4654462" y="1742728"/>
            <a:ext cx="294314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知识获取加速</a:t>
            </a:r>
            <a:endParaRPr lang="en-US" sz="1500" dirty="0"/>
          </a:p>
        </p:txBody>
      </p:sp>
      <p:sp>
        <p:nvSpPr>
          <p:cNvPr id="25" name="Text 14"/>
          <p:cNvSpPr/>
          <p:nvPr/>
        </p:nvSpPr>
        <p:spPr>
          <a:xfrm>
            <a:off x="4654462" y="2249792"/>
            <a:ext cx="2943145"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ByteBrain利用AI技术，为用户提供快速且准确的计算机科学知识，使得用户无需花费大量时间在海量信息中筛选，显著提升了学习与工作的效率。</a:t>
            </a:r>
            <a:endParaRPr lang="en-US" sz="1500" dirty="0"/>
          </a:p>
        </p:txBody>
      </p:sp>
      <p:sp>
        <p:nvSpPr>
          <p:cNvPr id="26" name="Text 15"/>
          <p:cNvSpPr/>
          <p:nvPr/>
        </p:nvSpPr>
        <p:spPr>
          <a:xfrm>
            <a:off x="1165509" y="2490042"/>
            <a:ext cx="284768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个性化学习路径</a:t>
            </a:r>
            <a:endParaRPr lang="en-US" sz="1500" dirty="0"/>
          </a:p>
        </p:txBody>
      </p:sp>
      <p:sp>
        <p:nvSpPr>
          <p:cNvPr id="27" name="Text 16"/>
          <p:cNvSpPr/>
          <p:nvPr/>
        </p:nvSpPr>
        <p:spPr>
          <a:xfrm>
            <a:off x="1147221" y="3016130"/>
            <a:ext cx="2856824"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通过分析用户的兴趣和能力水平，ByteBrain能够定制个性化的学习计划，帮助用户更高效地掌握所需的计算机科学知识，避免不必要的时间浪费。</a:t>
            </a:r>
            <a:endParaRPr lang="en-US" sz="1500" dirty="0"/>
          </a:p>
        </p:txBody>
      </p:sp>
      <p:sp>
        <p:nvSpPr>
          <p:cNvPr id="28" name="Text 17"/>
          <p:cNvSpPr/>
          <p:nvPr/>
        </p:nvSpPr>
        <p:spPr>
          <a:xfrm>
            <a:off x="4654462" y="3230381"/>
            <a:ext cx="294314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多任务处理支持</a:t>
            </a:r>
            <a:endParaRPr lang="en-US" sz="1500" dirty="0"/>
          </a:p>
        </p:txBody>
      </p:sp>
      <p:sp>
        <p:nvSpPr>
          <p:cNvPr id="29" name="Text 18"/>
          <p:cNvSpPr/>
          <p:nvPr/>
        </p:nvSpPr>
        <p:spPr>
          <a:xfrm>
            <a:off x="4654462" y="3725515"/>
            <a:ext cx="2943145" cy="102412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ByteBrain的智能问答功能支持多任务处理，用户可以同时提出多个问题，一次性获得所有答案，这在需要快速决策或解决问题的场景下尤为有用。</a:t>
            </a:r>
            <a:endParaRPr lang="en-US" sz="1500" dirty="0"/>
          </a:p>
        </p:txBody>
      </p:sp>
      <p:sp>
        <p:nvSpPr>
          <p:cNvPr id="30" name="Text 19"/>
          <p:cNvSpPr/>
          <p:nvPr/>
        </p:nvSpPr>
        <p:spPr>
          <a:xfrm>
            <a:off x="590704" y="1259363"/>
            <a:ext cx="556517" cy="59436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知识更新</a:t>
            </a:r>
            <a:endParaRPr lang="en-US" sz="1500" dirty="0"/>
          </a:p>
        </p:txBody>
      </p:sp>
      <p:pic>
        <p:nvPicPr>
          <p:cNvPr id="4" name="Image 0" descr="preencoded.png"/>
          <p:cNvPicPr>
            <a:picLocks noChangeAspect="1"/>
          </p:cNvPicPr>
          <p:nvPr/>
        </p:nvPicPr>
        <p:blipFill>
          <a:blip r:embed="rId2">
            <a:alphaModFix amt="40000"/>
          </a:blip>
          <a:stretch>
            <a:fillRect/>
          </a:stretch>
        </p:blipFill>
        <p:spPr>
          <a:xfrm>
            <a:off x="1112874" y="2023218"/>
            <a:ext cx="182880" cy="182880"/>
          </a:xfrm>
          <a:prstGeom prst="rect">
            <a:avLst/>
          </a:prstGeom>
        </p:spPr>
      </p:pic>
      <p:sp>
        <p:nvSpPr>
          <p:cNvPr id="5" name="Text 1"/>
          <p:cNvSpPr/>
          <p:nvPr/>
        </p:nvSpPr>
        <p:spPr>
          <a:xfrm>
            <a:off x="626569" y="1611738"/>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5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6" name="Image 1" descr="preencoded.png"/>
          <p:cNvPicPr>
            <a:picLocks noChangeAspect="1"/>
          </p:cNvPicPr>
          <p:nvPr/>
        </p:nvPicPr>
        <p:blipFill>
          <a:blip r:embed="rId2">
            <a:alphaModFix amt="40000"/>
          </a:blip>
          <a:stretch>
            <a:fillRect/>
          </a:stretch>
        </p:blipFill>
        <p:spPr>
          <a:xfrm>
            <a:off x="3945776" y="2023218"/>
            <a:ext cx="182880" cy="182880"/>
          </a:xfrm>
          <a:prstGeom prst="rect">
            <a:avLst/>
          </a:prstGeom>
        </p:spPr>
      </p:pic>
      <p:sp>
        <p:nvSpPr>
          <p:cNvPr id="7" name="Text 2"/>
          <p:cNvSpPr/>
          <p:nvPr/>
        </p:nvSpPr>
        <p:spPr>
          <a:xfrm>
            <a:off x="3356765" y="1611738"/>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5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a:t>
            </a:r>
            <a:r>
              <a:rPr lang="en-US" sz="45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2</a:t>
            </a:r>
            <a:endParaRPr lang="en-US" sz="1500" dirty="0"/>
          </a:p>
        </p:txBody>
      </p:sp>
      <p:pic>
        <p:nvPicPr>
          <p:cNvPr id="8" name="Image 2" descr="preencoded.png"/>
          <p:cNvPicPr>
            <a:picLocks noChangeAspect="1"/>
          </p:cNvPicPr>
          <p:nvPr/>
        </p:nvPicPr>
        <p:blipFill>
          <a:blip r:embed="rId2">
            <a:alphaModFix amt="40000"/>
          </a:blip>
          <a:stretch>
            <a:fillRect/>
          </a:stretch>
        </p:blipFill>
        <p:spPr>
          <a:xfrm>
            <a:off x="6684075" y="2023218"/>
            <a:ext cx="182880" cy="182880"/>
          </a:xfrm>
          <a:prstGeom prst="rect">
            <a:avLst/>
          </a:prstGeom>
        </p:spPr>
      </p:pic>
      <p:sp>
        <p:nvSpPr>
          <p:cNvPr id="9" name="Text 3"/>
          <p:cNvSpPr/>
          <p:nvPr/>
        </p:nvSpPr>
        <p:spPr>
          <a:xfrm>
            <a:off x="6086961" y="1611738"/>
            <a:ext cx="972611" cy="73152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5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0" name="Text 4"/>
          <p:cNvSpPr/>
          <p:nvPr/>
        </p:nvSpPr>
        <p:spPr>
          <a:xfrm>
            <a:off x="626569" y="224029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实时技术动态跟踪</a:t>
            </a:r>
            <a:endParaRPr lang="en-US" sz="1500" dirty="0"/>
          </a:p>
        </p:txBody>
      </p:sp>
      <p:sp>
        <p:nvSpPr>
          <p:cNvPr id="11" name="Text 5"/>
          <p:cNvSpPr/>
          <p:nvPr/>
        </p:nvSpPr>
        <p:spPr>
          <a:xfrm>
            <a:off x="626569" y="2542045"/>
            <a:ext cx="2430470"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通过与顶尖科研机构和大学的合作，ByteBrain能够及时获取最新的计算机科学研究成果和技术动态，确保用户始终处于知识前沿。</a:t>
            </a:r>
            <a:endParaRPr lang="en-US" sz="1500" dirty="0"/>
          </a:p>
        </p:txBody>
      </p:sp>
      <p:sp>
        <p:nvSpPr>
          <p:cNvPr id="12" name="Text 6"/>
          <p:cNvSpPr/>
          <p:nvPr/>
        </p:nvSpPr>
        <p:spPr>
          <a:xfrm>
            <a:off x="3356765" y="224029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高效信息筛选与整合</a:t>
            </a:r>
            <a:endParaRPr lang="en-US" sz="1500" dirty="0"/>
          </a:p>
        </p:txBody>
      </p:sp>
      <p:sp>
        <p:nvSpPr>
          <p:cNvPr id="13" name="Text 7"/>
          <p:cNvSpPr/>
          <p:nvPr/>
        </p:nvSpPr>
        <p:spPr>
          <a:xfrm>
            <a:off x="3356765" y="2542045"/>
            <a:ext cx="2430470"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利用先进的自然语言处理技术和机器学习算法，ByteBrain能从海量的学术资料中快速筛选出对用户最有价值的信息，并进行有效的整合和呈现。</a:t>
            </a:r>
            <a:endParaRPr lang="en-US" sz="1500" dirty="0"/>
          </a:p>
        </p:txBody>
      </p:sp>
      <p:sp>
        <p:nvSpPr>
          <p:cNvPr id="14" name="Text 8"/>
          <p:cNvSpPr/>
          <p:nvPr/>
        </p:nvSpPr>
        <p:spPr>
          <a:xfrm>
            <a:off x="6086961" y="224029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定制化学习报告</a:t>
            </a:r>
            <a:endParaRPr lang="en-US" sz="1500" dirty="0"/>
          </a:p>
        </p:txBody>
      </p:sp>
      <p:sp>
        <p:nvSpPr>
          <p:cNvPr id="15" name="Text 9"/>
          <p:cNvSpPr/>
          <p:nvPr/>
        </p:nvSpPr>
        <p:spPr>
          <a:xfrm>
            <a:off x="6086961" y="2542045"/>
            <a:ext cx="2430470"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结合用户的学习习惯和兴趣，ByteBrain提供定制化的学习报告，包含关键知识点、学习进度和未来学习建议，帮助用户更系统地掌握所需知识。</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个性化体验</a:t>
            </a:r>
            <a:endParaRPr lang="en-US" sz="1500" dirty="0"/>
          </a:p>
        </p:txBody>
      </p:sp>
      <p:sp>
        <p:nvSpPr>
          <p:cNvPr id="4" name="Text 1"/>
          <p:cNvSpPr/>
          <p:nvPr/>
        </p:nvSpPr>
        <p:spPr>
          <a:xfrm>
            <a:off x="3485040" y="1364880"/>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个性化学习计划</a:t>
            </a:r>
            <a:endParaRPr lang="en-US" sz="1500" dirty="0"/>
          </a:p>
        </p:txBody>
      </p:sp>
      <p:sp>
        <p:nvSpPr>
          <p:cNvPr id="5" name="Text 2"/>
          <p:cNvSpPr/>
          <p:nvPr/>
        </p:nvSpPr>
        <p:spPr>
          <a:xfrm>
            <a:off x="3485040" y="1661465"/>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ByteBrain根据用户的能力水平和兴趣，定制专属的学习计划。通过智能算法分析用户的学习习惯和进度，提供最合适的学习资源和建议，帮助用户高效提升计算机科学知识。</a:t>
            </a:r>
            <a:endParaRPr lang="en-US" sz="1500" dirty="0"/>
          </a:p>
        </p:txBody>
      </p:sp>
      <p:pic>
        <p:nvPicPr>
          <p:cNvPr id="6" name="Image 0" descr="https://sgw-dx.xf-yun.com/api/v1/sparkdesk/1724328554869e12350a225e8470ba44532f2ff04326c.jpg?authorization=c2ltcGxlLWp3dCBhaz1zcGFya2Rlc2s4MDAwMDAwMDAwMDE7ZXhwPTMzMDExMjg1NTQ7YWxnbz1obWFjLXNoYTI1NjtzaWc9N0pQNzRESnZ2NjZiNnJmSGpjSVhFYlNoSWZ1UUhTclg0YjBOMksrZVB6ND0=&amp;x_location=7YfmxI7B7uKO7jlRxIftd6FYdo=="/>
          <p:cNvPicPr>
            <a:picLocks noChangeAspect="1"/>
          </p:cNvPicPr>
          <p:nvPr/>
        </p:nvPicPr>
        <p:blipFill>
          <a:blip r:embed="rId2"/>
          <a:stretch>
            <a:fillRect/>
          </a:stretch>
        </p:blipFill>
        <p:spPr>
          <a:xfrm>
            <a:off x="445242" y="1461656"/>
            <a:ext cx="2831634" cy="2831634"/>
          </a:xfrm>
          <a:prstGeom prst="rect">
            <a:avLst/>
          </a:prstGeom>
        </p:spPr>
      </p:pic>
      <p:sp>
        <p:nvSpPr>
          <p:cNvPr id="7" name="Text 3"/>
          <p:cNvSpPr/>
          <p:nvPr/>
        </p:nvSpPr>
        <p:spPr>
          <a:xfrm>
            <a:off x="3485040" y="2392841"/>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动态内容推荐</a:t>
            </a:r>
            <a:endParaRPr lang="en-US" sz="1500" dirty="0"/>
          </a:p>
        </p:txBody>
      </p:sp>
      <p:sp>
        <p:nvSpPr>
          <p:cNvPr id="8" name="Text 4"/>
          <p:cNvSpPr/>
          <p:nvPr/>
        </p:nvSpPr>
        <p:spPr>
          <a:xfrm>
            <a:off x="3485040" y="2697480"/>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基于用户的兴趣和历史行为数据，ByteBrain动态推荐相关的学习资源和研究论文。推荐系统采用先进的机器学习技术，确保推荐内容与用户当前需求高度匹配，提高学习效率。</a:t>
            </a:r>
            <a:endParaRPr lang="en-US" sz="1500" dirty="0"/>
          </a:p>
        </p:txBody>
      </p:sp>
      <p:sp>
        <p:nvSpPr>
          <p:cNvPr id="9" name="Text 5"/>
          <p:cNvSpPr/>
          <p:nvPr/>
        </p:nvSpPr>
        <p:spPr>
          <a:xfrm>
            <a:off x="3485040" y="3428839"/>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定制化问答体验</a:t>
            </a:r>
            <a:endParaRPr lang="en-US" sz="1500" dirty="0"/>
          </a:p>
        </p:txBody>
      </p:sp>
      <p:sp>
        <p:nvSpPr>
          <p:cNvPr id="10" name="Text 6"/>
          <p:cNvSpPr/>
          <p:nvPr/>
        </p:nvSpPr>
        <p:spPr>
          <a:xfrm>
            <a:off x="3485040" y="3725280"/>
            <a:ext cx="5213718"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ByteBrain能够根据用户的具体问题，从自有知识库中提取相关信息并提供答案。此外，还支持用户创建个性化的知识库，使每个用户都能获得定制化的问答体验，满足其特定需求。</a:t>
            </a:r>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09</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商业模式</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免费试用订阅制</a:t>
            </a:r>
            <a:endParaRPr lang="en-US" sz="1500" dirty="0"/>
          </a:p>
        </p:txBody>
      </p:sp>
      <p:sp>
        <p:nvSpPr>
          <p:cNvPr id="4" name="Text 1"/>
          <p:cNvSpPr/>
          <p:nvPr/>
        </p:nvSpPr>
        <p:spPr>
          <a:xfrm>
            <a:off x="3485040" y="1364880"/>
            <a:ext cx="3309781"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免费试用策略</a:t>
            </a:r>
            <a:endParaRPr lang="en-US" sz="1500" dirty="0"/>
          </a:p>
        </p:txBody>
      </p:sp>
      <p:sp>
        <p:nvSpPr>
          <p:cNvPr id="5" name="Text 2"/>
          <p:cNvSpPr/>
          <p:nvPr/>
        </p:nvSpPr>
        <p:spPr>
          <a:xfrm>
            <a:off x="3485040" y="1661465"/>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ByteBrain采用“免费试用+订阅制”模式，提供基础功能的免费使用，满足用户短期内对智能助手的初步需求，同时通过订阅制为用户提供更加丰富和高级的功能。</a:t>
            </a:r>
            <a:endParaRPr lang="en-US" sz="1500" dirty="0"/>
          </a:p>
        </p:txBody>
      </p:sp>
      <p:pic>
        <p:nvPicPr>
          <p:cNvPr id="6" name="Image 0" descr="https://sgw-dx.xf-yun.com/api/v1/sparkdesk/1724328554353e18af962dd1e45749735d74a3b31e00e.jpg?authorization=c2ltcGxlLWp3dCBhaz1zcGFya2Rlc2s4MDAwMDAwMDAwMDE7ZXhwPTMzMDExMjg1NTQ7YWxnbz1obWFjLXNoYTI1NjtzaWc9MGRlVHJPRC93M3N4cW41SitJQm1tTDB0QUJtR0U4cHZvSlhCelhwSmFncz0=&amp;x_location=7YfmxI7B7uKO7jlRxIftd6FYdo=="/>
          <p:cNvPicPr>
            <a:picLocks noChangeAspect="1"/>
          </p:cNvPicPr>
          <p:nvPr/>
        </p:nvPicPr>
        <p:blipFill>
          <a:blip r:embed="rId2"/>
          <a:stretch>
            <a:fillRect/>
          </a:stretch>
        </p:blipFill>
        <p:spPr>
          <a:xfrm>
            <a:off x="445242" y="1461656"/>
            <a:ext cx="2831634" cy="2831634"/>
          </a:xfrm>
          <a:prstGeom prst="rect">
            <a:avLst/>
          </a:prstGeom>
        </p:spPr>
      </p:pic>
      <p:sp>
        <p:nvSpPr>
          <p:cNvPr id="7" name="Text 3"/>
          <p:cNvSpPr/>
          <p:nvPr/>
        </p:nvSpPr>
        <p:spPr>
          <a:xfrm>
            <a:off x="3485040" y="2392841"/>
            <a:ext cx="450743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灵活的订阅选项</a:t>
            </a:r>
            <a:endParaRPr lang="en-US" sz="1500" dirty="0"/>
          </a:p>
        </p:txBody>
      </p:sp>
      <p:sp>
        <p:nvSpPr>
          <p:cNvPr id="8" name="Text 4"/>
          <p:cNvSpPr/>
          <p:nvPr/>
        </p:nvSpPr>
        <p:spPr>
          <a:xfrm>
            <a:off x="3485040" y="2697480"/>
            <a:ext cx="5212080"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针对不同类型的用户需求，ByteBrain设计了灵活的订阅计划，包括月度、季度和年度订阅，用户可以根据自己的实际需求选择合适的订阅期限，享受更多高级功能和服务。</a:t>
            </a:r>
            <a:endParaRPr lang="en-US" sz="1500" dirty="0"/>
          </a:p>
        </p:txBody>
      </p:sp>
      <p:sp>
        <p:nvSpPr>
          <p:cNvPr id="9" name="Text 5"/>
          <p:cNvSpPr/>
          <p:nvPr/>
        </p:nvSpPr>
        <p:spPr>
          <a:xfrm>
            <a:off x="3485040" y="3428839"/>
            <a:ext cx="4861995"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订阅优惠与奖励</a:t>
            </a:r>
            <a:endParaRPr lang="en-US" sz="1500" dirty="0"/>
          </a:p>
        </p:txBody>
      </p:sp>
      <p:sp>
        <p:nvSpPr>
          <p:cNvPr id="10" name="Text 6"/>
          <p:cNvSpPr/>
          <p:nvPr/>
        </p:nvSpPr>
        <p:spPr>
          <a:xfrm>
            <a:off x="3485040" y="3725280"/>
            <a:ext cx="5213718" cy="621792"/>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为了鼓励用户长期使用，ByteBrain为订阅用户提供一系列优惠和奖励措施，包括折扣优惠、额外功能解锁和专属技术支持等，提升用户的持续使用体验。</a:t>
            </a:r>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广告合作模式</a:t>
            </a:r>
            <a:endParaRPr lang="en-US" sz="1500" dirty="0"/>
          </a:p>
        </p:txBody>
      </p:sp>
      <p:pic>
        <p:nvPicPr>
          <p:cNvPr id="4" name="Image 0" descr="preencoded.png"/>
          <p:cNvPicPr>
            <a:picLocks noChangeAspect="1"/>
          </p:cNvPicPr>
          <p:nvPr/>
        </p:nvPicPr>
        <p:blipFill>
          <a:blip r:embed="rId2">
            <a:alphaModFix amt="50000"/>
          </a:blip>
          <a:stretch>
            <a:fillRect/>
          </a:stretch>
        </p:blipFill>
        <p:spPr>
          <a:xfrm>
            <a:off x="312725" y="1216857"/>
            <a:ext cx="4261104" cy="182880"/>
          </a:xfrm>
          <a:prstGeom prst="rect">
            <a:avLst/>
          </a:prstGeom>
        </p:spPr>
      </p:pic>
      <p:sp>
        <p:nvSpPr>
          <p:cNvPr id="5" name="Shape 1"/>
          <p:cNvSpPr/>
          <p:nvPr/>
        </p:nvSpPr>
        <p:spPr>
          <a:xfrm>
            <a:off x="1682112" y="1400312"/>
            <a:ext cx="0" cy="567089"/>
          </a:xfrm>
          <a:custGeom>
            <a:avLst/>
            <a:gdLst/>
            <a:ahLst/>
            <a:cxnLst/>
            <a:rect l="l" t="t" r="r" b="b"/>
            <a:pathLst>
              <a:path h="567089">
                <a:moveTo>
                  <a:pt x="0" y="0"/>
                </a:moveTo>
                <a:lnTo>
                  <a:pt x="0" y="567089"/>
                </a:lnTo>
              </a:path>
            </a:pathLst>
          </a:custGeom>
          <a:noFill/>
          <a:ln w="38100">
            <a:solidFill>
              <a:srgbClr val="374D87"/>
            </a:solidFill>
            <a:prstDash val="solid"/>
            <a:headEnd type="none"/>
            <a:tailEnd type="none"/>
          </a:ln>
        </p:spPr>
      </p:sp>
      <p:pic>
        <p:nvPicPr>
          <p:cNvPr id="6" name="Image 1" descr="preencoded.png"/>
          <p:cNvPicPr>
            <a:picLocks noChangeAspect="1"/>
          </p:cNvPicPr>
          <p:nvPr/>
        </p:nvPicPr>
        <p:blipFill>
          <a:blip r:embed="rId3"/>
          <a:stretch>
            <a:fillRect/>
          </a:stretch>
        </p:blipFill>
        <p:spPr>
          <a:xfrm>
            <a:off x="303581" y="2164913"/>
            <a:ext cx="2756916" cy="2231136"/>
          </a:xfrm>
          <a:prstGeom prst="rect">
            <a:avLst/>
          </a:prstGeom>
        </p:spPr>
      </p:pic>
      <p:pic>
        <p:nvPicPr>
          <p:cNvPr id="7" name="Image 2" descr="preencoded.png"/>
          <p:cNvPicPr>
            <a:picLocks noChangeAspect="1"/>
          </p:cNvPicPr>
          <p:nvPr/>
        </p:nvPicPr>
        <p:blipFill>
          <a:blip r:embed="rId4"/>
          <a:stretch>
            <a:fillRect/>
          </a:stretch>
        </p:blipFill>
        <p:spPr>
          <a:xfrm>
            <a:off x="884165" y="1883277"/>
            <a:ext cx="1595894" cy="395023"/>
          </a:xfrm>
          <a:prstGeom prst="rect">
            <a:avLst/>
          </a:prstGeom>
        </p:spPr>
      </p:pic>
      <p:sp>
        <p:nvSpPr>
          <p:cNvPr id="8" name="Text 2"/>
          <p:cNvSpPr/>
          <p:nvPr/>
        </p:nvSpPr>
        <p:spPr>
          <a:xfrm>
            <a:off x="1409546" y="1811041"/>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3"/>
          <p:cNvSpPr/>
          <p:nvPr/>
        </p:nvSpPr>
        <p:spPr>
          <a:xfrm>
            <a:off x="466877" y="2350537"/>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广告投放策略</a:t>
            </a:r>
            <a:endParaRPr lang="en-US" sz="1500" dirty="0"/>
          </a:p>
        </p:txBody>
      </p:sp>
      <p:sp>
        <p:nvSpPr>
          <p:cNvPr id="10" name="Text 4"/>
          <p:cNvSpPr/>
          <p:nvPr/>
        </p:nvSpPr>
        <p:spPr>
          <a:xfrm>
            <a:off x="466877" y="2690031"/>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ByteBrain通过精准的广告投放策略，将合作广告展示给目标用户群体。利用AI技术分析用户兴趣和行为模式，提高广告的点击率和转换率，确保广告效果最大化。</a:t>
            </a:r>
            <a:endParaRPr lang="en-US" sz="1500" dirty="0"/>
          </a:p>
        </p:txBody>
      </p:sp>
      <p:sp>
        <p:nvSpPr>
          <p:cNvPr id="11" name="Shape 5"/>
          <p:cNvSpPr/>
          <p:nvPr/>
        </p:nvSpPr>
        <p:spPr>
          <a:xfrm>
            <a:off x="4572000" y="1399737"/>
            <a:ext cx="0" cy="286867"/>
          </a:xfrm>
          <a:custGeom>
            <a:avLst/>
            <a:gdLst/>
            <a:ahLst/>
            <a:cxnLst/>
            <a:rect l="l" t="t" r="r" b="b"/>
            <a:pathLst>
              <a:path h="286867">
                <a:moveTo>
                  <a:pt x="0" y="0"/>
                </a:moveTo>
                <a:lnTo>
                  <a:pt x="0" y="286867"/>
                </a:lnTo>
              </a:path>
            </a:pathLst>
          </a:custGeom>
          <a:noFill/>
          <a:ln w="38100">
            <a:solidFill>
              <a:srgbClr val="374D87"/>
            </a:solidFill>
            <a:prstDash val="solid"/>
            <a:headEnd type="none"/>
            <a:tailEnd type="none"/>
          </a:ln>
        </p:spPr>
      </p:sp>
      <p:pic>
        <p:nvPicPr>
          <p:cNvPr id="12" name="Image 3" descr="preencoded.png"/>
          <p:cNvPicPr>
            <a:picLocks noChangeAspect="1"/>
          </p:cNvPicPr>
          <p:nvPr/>
        </p:nvPicPr>
        <p:blipFill>
          <a:blip r:embed="rId5"/>
          <a:stretch>
            <a:fillRect/>
          </a:stretch>
        </p:blipFill>
        <p:spPr>
          <a:xfrm>
            <a:off x="3193369" y="1884116"/>
            <a:ext cx="2756916" cy="2231136"/>
          </a:xfrm>
          <a:prstGeom prst="rect">
            <a:avLst/>
          </a:prstGeom>
        </p:spPr>
      </p:pic>
      <p:pic>
        <p:nvPicPr>
          <p:cNvPr id="13" name="Image 4" descr="preencoded.png"/>
          <p:cNvPicPr>
            <a:picLocks noChangeAspect="1"/>
          </p:cNvPicPr>
          <p:nvPr/>
        </p:nvPicPr>
        <p:blipFill>
          <a:blip r:embed="rId6"/>
          <a:stretch>
            <a:fillRect/>
          </a:stretch>
        </p:blipFill>
        <p:spPr>
          <a:xfrm>
            <a:off x="3774053" y="1602480"/>
            <a:ext cx="1595894" cy="395023"/>
          </a:xfrm>
          <a:prstGeom prst="rect">
            <a:avLst/>
          </a:prstGeom>
        </p:spPr>
      </p:pic>
      <p:sp>
        <p:nvSpPr>
          <p:cNvPr id="14" name="Text 6"/>
          <p:cNvSpPr/>
          <p:nvPr/>
        </p:nvSpPr>
        <p:spPr>
          <a:xfrm>
            <a:off x="4299434" y="1530243"/>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5" name="Text 7"/>
          <p:cNvSpPr/>
          <p:nvPr/>
        </p:nvSpPr>
        <p:spPr>
          <a:xfrm>
            <a:off x="3356765" y="2069739"/>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广告收益分成</a:t>
            </a:r>
            <a:endParaRPr lang="en-US" sz="1500" dirty="0"/>
          </a:p>
        </p:txBody>
      </p:sp>
      <p:sp>
        <p:nvSpPr>
          <p:cNvPr id="16" name="Text 8"/>
          <p:cNvSpPr/>
          <p:nvPr/>
        </p:nvSpPr>
        <p:spPr>
          <a:xfrm>
            <a:off x="3356765" y="2409234"/>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ByteBrain与合作伙伴采用收益分成模式，按广告产生的实际收益进行比例分成。这种模式不仅增加了平台的收入来源，还激励了合作伙伴的积极性和持续性。</a:t>
            </a:r>
            <a:endParaRPr lang="en-US" sz="1500" dirty="0"/>
          </a:p>
        </p:txBody>
      </p:sp>
      <p:sp>
        <p:nvSpPr>
          <p:cNvPr id="17" name="Shape 9"/>
          <p:cNvSpPr/>
          <p:nvPr/>
        </p:nvSpPr>
        <p:spPr>
          <a:xfrm>
            <a:off x="7461888" y="1400004"/>
            <a:ext cx="0" cy="567397"/>
          </a:xfrm>
          <a:custGeom>
            <a:avLst/>
            <a:gdLst/>
            <a:ahLst/>
            <a:cxnLst/>
            <a:rect l="l" t="t" r="r" b="b"/>
            <a:pathLst>
              <a:path h="567397">
                <a:moveTo>
                  <a:pt x="0" y="0"/>
                </a:moveTo>
                <a:lnTo>
                  <a:pt x="0" y="567397"/>
                </a:lnTo>
              </a:path>
            </a:pathLst>
          </a:custGeom>
          <a:noFill/>
          <a:ln w="38100">
            <a:solidFill>
              <a:srgbClr val="374D87"/>
            </a:solidFill>
            <a:prstDash val="solid"/>
            <a:headEnd type="none"/>
            <a:tailEnd type="none"/>
          </a:ln>
        </p:spPr>
      </p:sp>
      <p:pic>
        <p:nvPicPr>
          <p:cNvPr id="18" name="Image 5" descr="preencoded.png"/>
          <p:cNvPicPr>
            <a:picLocks noChangeAspect="1"/>
          </p:cNvPicPr>
          <p:nvPr/>
        </p:nvPicPr>
        <p:blipFill>
          <a:blip r:embed="rId3"/>
          <a:stretch>
            <a:fillRect/>
          </a:stretch>
        </p:blipFill>
        <p:spPr>
          <a:xfrm>
            <a:off x="6083503" y="2164457"/>
            <a:ext cx="2756916" cy="2231136"/>
          </a:xfrm>
          <a:prstGeom prst="rect">
            <a:avLst/>
          </a:prstGeom>
        </p:spPr>
      </p:pic>
      <p:pic>
        <p:nvPicPr>
          <p:cNvPr id="19" name="Image 6" descr="preencoded.png"/>
          <p:cNvPicPr>
            <a:picLocks noChangeAspect="1"/>
          </p:cNvPicPr>
          <p:nvPr/>
        </p:nvPicPr>
        <p:blipFill>
          <a:blip r:embed="rId4"/>
          <a:stretch>
            <a:fillRect/>
          </a:stretch>
        </p:blipFill>
        <p:spPr>
          <a:xfrm>
            <a:off x="6663941" y="1883277"/>
            <a:ext cx="1595894" cy="395023"/>
          </a:xfrm>
          <a:prstGeom prst="rect">
            <a:avLst/>
          </a:prstGeom>
        </p:spPr>
      </p:pic>
      <p:sp>
        <p:nvSpPr>
          <p:cNvPr id="20" name="Text 10"/>
          <p:cNvSpPr/>
          <p:nvPr/>
        </p:nvSpPr>
        <p:spPr>
          <a:xfrm>
            <a:off x="7189322" y="1811041"/>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1" name="Text 11"/>
          <p:cNvSpPr/>
          <p:nvPr/>
        </p:nvSpPr>
        <p:spPr>
          <a:xfrm>
            <a:off x="6246653" y="2350537"/>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品牌联合推广</a:t>
            </a:r>
            <a:endParaRPr lang="en-US" sz="1500" dirty="0"/>
          </a:p>
        </p:txBody>
      </p:sp>
      <p:sp>
        <p:nvSpPr>
          <p:cNvPr id="22" name="Text 12"/>
          <p:cNvSpPr/>
          <p:nvPr/>
        </p:nvSpPr>
        <p:spPr>
          <a:xfrm>
            <a:off x="6246653" y="2690031"/>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ByteBrain与知名科技企业及教育机构合作，开展联合推广活动。通过联合品牌活动和市场推广，扩大产品影响力，增强用户对广告内容的认可度和信任感。</a:t>
            </a:r>
            <a:endParaRPr lang="en-US" sz="1500" dirty="0"/>
          </a:p>
        </p:txBody>
      </p:sp>
      <p:pic>
        <p:nvPicPr>
          <p:cNvPr id="23" name="Image 7" descr="preencoded.png"/>
          <p:cNvPicPr>
            <a:picLocks noChangeAspect="1"/>
          </p:cNvPicPr>
          <p:nvPr/>
        </p:nvPicPr>
        <p:blipFill>
          <a:blip r:embed="rId7">
            <a:alphaModFix amt="50000"/>
          </a:blip>
          <a:stretch>
            <a:fillRect/>
          </a:stretch>
        </p:blipFill>
        <p:spPr>
          <a:xfrm>
            <a:off x="4572000" y="1216857"/>
            <a:ext cx="4261104" cy="1828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定制服务提供</a:t>
            </a:r>
            <a:endParaRPr lang="en-US" sz="1500" dirty="0"/>
          </a:p>
        </p:txBody>
      </p:sp>
      <p:pic>
        <p:nvPicPr>
          <p:cNvPr id="4" name="Image 0" descr="preencoded.png"/>
          <p:cNvPicPr>
            <a:picLocks noChangeAspect="1"/>
          </p:cNvPicPr>
          <p:nvPr/>
        </p:nvPicPr>
        <p:blipFill>
          <a:blip r:embed="rId2"/>
          <a:stretch>
            <a:fillRect/>
          </a:stretch>
        </p:blipFill>
        <p:spPr>
          <a:xfrm>
            <a:off x="6538060" y="2039549"/>
            <a:ext cx="2140449" cy="567219"/>
          </a:xfrm>
          <a:prstGeom prst="rect">
            <a:avLst/>
          </a:prstGeom>
        </p:spPr>
      </p:pic>
      <p:pic>
        <p:nvPicPr>
          <p:cNvPr id="5" name="Image 1" descr="preencoded.png"/>
          <p:cNvPicPr>
            <a:picLocks noChangeAspect="1"/>
          </p:cNvPicPr>
          <p:nvPr/>
        </p:nvPicPr>
        <p:blipFill>
          <a:blip r:embed="rId3"/>
          <a:stretch>
            <a:fillRect/>
          </a:stretch>
        </p:blipFill>
        <p:spPr>
          <a:xfrm>
            <a:off x="4509034" y="1755939"/>
            <a:ext cx="2140449" cy="567219"/>
          </a:xfrm>
          <a:prstGeom prst="rect">
            <a:avLst/>
          </a:prstGeom>
        </p:spPr>
      </p:pic>
      <p:pic>
        <p:nvPicPr>
          <p:cNvPr id="6" name="Image 2" descr="preencoded.png"/>
          <p:cNvPicPr>
            <a:picLocks noChangeAspect="1"/>
          </p:cNvPicPr>
          <p:nvPr/>
        </p:nvPicPr>
        <p:blipFill>
          <a:blip r:embed="rId2"/>
          <a:stretch>
            <a:fillRect/>
          </a:stretch>
        </p:blipFill>
        <p:spPr>
          <a:xfrm>
            <a:off x="2480008" y="1472330"/>
            <a:ext cx="2140449" cy="567219"/>
          </a:xfrm>
          <a:prstGeom prst="rect">
            <a:avLst/>
          </a:prstGeom>
        </p:spPr>
      </p:pic>
      <p:pic>
        <p:nvPicPr>
          <p:cNvPr id="7" name="Image 3" descr="preencoded.png"/>
          <p:cNvPicPr>
            <a:picLocks noChangeAspect="1"/>
          </p:cNvPicPr>
          <p:nvPr/>
        </p:nvPicPr>
        <p:blipFill>
          <a:blip r:embed="rId3"/>
          <a:stretch>
            <a:fillRect/>
          </a:stretch>
        </p:blipFill>
        <p:spPr>
          <a:xfrm>
            <a:off x="450982" y="1252728"/>
            <a:ext cx="2140449" cy="567219"/>
          </a:xfrm>
          <a:prstGeom prst="rect">
            <a:avLst/>
          </a:prstGeom>
        </p:spPr>
      </p:pic>
      <p:sp>
        <p:nvSpPr>
          <p:cNvPr id="8" name="Text 1"/>
          <p:cNvSpPr/>
          <p:nvPr/>
        </p:nvSpPr>
        <p:spPr>
          <a:xfrm>
            <a:off x="450982" y="1252728"/>
            <a:ext cx="813371"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2"/>
          <p:cNvSpPr/>
          <p:nvPr/>
        </p:nvSpPr>
        <p:spPr>
          <a:xfrm>
            <a:off x="2591431" y="1472621"/>
            <a:ext cx="813371"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0" name="Text 3"/>
          <p:cNvSpPr/>
          <p:nvPr/>
        </p:nvSpPr>
        <p:spPr>
          <a:xfrm>
            <a:off x="4620457" y="1756085"/>
            <a:ext cx="813371"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1" name="Text 4"/>
          <p:cNvSpPr/>
          <p:nvPr/>
        </p:nvSpPr>
        <p:spPr>
          <a:xfrm>
            <a:off x="6649483" y="2039549"/>
            <a:ext cx="813371"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2" name="Text 5"/>
          <p:cNvSpPr/>
          <p:nvPr/>
        </p:nvSpPr>
        <p:spPr>
          <a:xfrm>
            <a:off x="448117" y="1810803"/>
            <a:ext cx="2031891" cy="709517"/>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定制化学习计划</a:t>
            </a:r>
            <a:endParaRPr lang="en-US" sz="1500" dirty="0"/>
          </a:p>
        </p:txBody>
      </p:sp>
      <p:sp>
        <p:nvSpPr>
          <p:cNvPr id="13" name="Text 6"/>
          <p:cNvSpPr/>
          <p:nvPr/>
        </p:nvSpPr>
        <p:spPr>
          <a:xfrm>
            <a:off x="493837" y="2460027"/>
            <a:ext cx="1986171"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通过分析用户的知识水平和学习兴趣，ByteBrain能够为用户量身定制最合适的学习路径和资源推荐，确保用户能够在最短时间内掌握所需知识，提高学习效率。</a:t>
            </a:r>
            <a:endParaRPr lang="en-US" sz="1500" dirty="0"/>
          </a:p>
        </p:txBody>
      </p:sp>
      <p:sp>
        <p:nvSpPr>
          <p:cNvPr id="14" name="Text 7"/>
          <p:cNvSpPr/>
          <p:nvPr/>
        </p:nvSpPr>
        <p:spPr>
          <a:xfrm>
            <a:off x="2480008" y="2030405"/>
            <a:ext cx="2029026" cy="709517"/>
          </a:xfrm>
          <a:prstGeom prst="rect">
            <a:avLst/>
          </a:prstGeom>
          <a:noFill/>
        </p:spPr>
        <p:txBody>
          <a:bodyPr wrap="square" lIns="95250" tIns="95250" rIns="95250" bIns="95250" rtlCol="0" anchor="t">
            <a:spAutoFit/>
          </a:bodyPr>
          <a:lstStyle/>
          <a:p>
            <a:pPr marL="0" indent="0">
              <a:lnSpc>
                <a:spcPct val="100000"/>
              </a:lnSpc>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个性化问答服务</a:t>
            </a:r>
            <a:endParaRPr lang="en-US" sz="1500" dirty="0"/>
          </a:p>
        </p:txBody>
      </p:sp>
      <p:sp>
        <p:nvSpPr>
          <p:cNvPr id="15" name="Text 8"/>
          <p:cNvSpPr/>
          <p:nvPr/>
        </p:nvSpPr>
        <p:spPr>
          <a:xfrm>
            <a:off x="2480390" y="2679372"/>
            <a:ext cx="2028644"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ByteBrain的智能问答系统不仅提供广泛的计算机科学知识库，还包括用户自定义的问题解答。用户可根据自身需求设置特定主题，获得精准且个性化的答案，提升工作效率。</a:t>
            </a:r>
            <a:endParaRPr lang="en-US" sz="1500" dirty="0"/>
          </a:p>
        </p:txBody>
      </p:sp>
      <p:sp>
        <p:nvSpPr>
          <p:cNvPr id="16" name="Text 9"/>
          <p:cNvSpPr/>
          <p:nvPr/>
        </p:nvSpPr>
        <p:spPr>
          <a:xfrm>
            <a:off x="4509034" y="2295297"/>
            <a:ext cx="2029026" cy="709517"/>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定制化内容推荐</a:t>
            </a:r>
            <a:endParaRPr lang="en-US" sz="1500" dirty="0"/>
          </a:p>
        </p:txBody>
      </p:sp>
      <p:sp>
        <p:nvSpPr>
          <p:cNvPr id="17" name="Text 10"/>
          <p:cNvSpPr/>
          <p:nvPr/>
        </p:nvSpPr>
        <p:spPr>
          <a:xfrm>
            <a:off x="4509034" y="2953325"/>
            <a:ext cx="2029026"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基于用户的行为数据和偏好，ByteBrain能够智能推荐最适合用户的学习资源和研究论文。通过精细化的内容推荐，帮助用户更高效地获取有价值的信息，促进知识更新。</a:t>
            </a:r>
            <a:endParaRPr lang="en-US" sz="1500" dirty="0"/>
          </a:p>
        </p:txBody>
      </p:sp>
      <p:sp>
        <p:nvSpPr>
          <p:cNvPr id="18" name="Text 11"/>
          <p:cNvSpPr/>
          <p:nvPr/>
        </p:nvSpPr>
        <p:spPr>
          <a:xfrm>
            <a:off x="6538060" y="2588480"/>
            <a:ext cx="2140449" cy="709517"/>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定制研究报告</a:t>
            </a:r>
            <a:endParaRPr lang="en-US" sz="1500" dirty="0"/>
          </a:p>
        </p:txBody>
      </p:sp>
      <p:sp>
        <p:nvSpPr>
          <p:cNvPr id="19" name="Text 12"/>
          <p:cNvSpPr/>
          <p:nvPr/>
        </p:nvSpPr>
        <p:spPr>
          <a:xfrm>
            <a:off x="6538060" y="3245377"/>
            <a:ext cx="2140449"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针对企业或研究机构的需求，ByteBrain可以提供定制化的研究报告服务。通过深入调研和数据分析，生成针对性强、数据驱动的报告，支持决策制定和研究方向调整。</a:t>
            </a: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10</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团队介绍</a:t>
            </a:r>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团队名称口号</a:t>
            </a:r>
            <a:endParaRPr lang="en-US" sz="1500" dirty="0"/>
          </a:p>
        </p:txBody>
      </p:sp>
      <p:pic>
        <p:nvPicPr>
          <p:cNvPr id="4" name="Image 0" descr="preencoded.png"/>
          <p:cNvPicPr>
            <a:picLocks noChangeAspect="1"/>
          </p:cNvPicPr>
          <p:nvPr>
            <p:custDataLst>
              <p:tags r:id="rId2"/>
            </p:custDataLst>
          </p:nvPr>
        </p:nvPicPr>
        <p:blipFill>
          <a:blip r:embed="rId3"/>
          <a:stretch>
            <a:fillRect/>
          </a:stretch>
        </p:blipFill>
        <p:spPr>
          <a:xfrm>
            <a:off x="3708121" y="1629673"/>
            <a:ext cx="837373" cy="1083660"/>
          </a:xfrm>
          <a:prstGeom prst="rect">
            <a:avLst/>
          </a:prstGeom>
        </p:spPr>
      </p:pic>
      <p:pic>
        <p:nvPicPr>
          <p:cNvPr id="5" name="Image 1" descr="preencoded.png"/>
          <p:cNvPicPr>
            <a:picLocks noChangeAspect="1"/>
          </p:cNvPicPr>
          <p:nvPr>
            <p:custDataLst>
              <p:tags r:id="rId4"/>
            </p:custDataLst>
          </p:nvPr>
        </p:nvPicPr>
        <p:blipFill>
          <a:blip r:embed="rId5"/>
          <a:stretch>
            <a:fillRect/>
          </a:stretch>
        </p:blipFill>
        <p:spPr>
          <a:xfrm flipH="1">
            <a:off x="4598506" y="1629673"/>
            <a:ext cx="837373" cy="1083660"/>
          </a:xfrm>
          <a:prstGeom prst="rect">
            <a:avLst/>
          </a:prstGeom>
        </p:spPr>
      </p:pic>
      <p:pic>
        <p:nvPicPr>
          <p:cNvPr id="6" name="Image 2" descr="preencoded.png"/>
          <p:cNvPicPr>
            <a:picLocks noChangeAspect="1"/>
          </p:cNvPicPr>
          <p:nvPr>
            <p:custDataLst>
              <p:tags r:id="rId6"/>
            </p:custDataLst>
          </p:nvPr>
        </p:nvPicPr>
        <p:blipFill>
          <a:blip r:embed="rId5"/>
          <a:stretch>
            <a:fillRect/>
          </a:stretch>
        </p:blipFill>
        <p:spPr>
          <a:xfrm flipV="1">
            <a:off x="3708121" y="2356625"/>
            <a:ext cx="837373" cy="1083660"/>
          </a:xfrm>
          <a:prstGeom prst="rect">
            <a:avLst/>
          </a:prstGeom>
        </p:spPr>
      </p:pic>
      <p:pic>
        <p:nvPicPr>
          <p:cNvPr id="7" name="Image 3" descr="preencoded.png"/>
          <p:cNvPicPr>
            <a:picLocks noChangeAspect="1"/>
          </p:cNvPicPr>
          <p:nvPr>
            <p:custDataLst>
              <p:tags r:id="rId7"/>
            </p:custDataLst>
          </p:nvPr>
        </p:nvPicPr>
        <p:blipFill>
          <a:blip r:embed="rId3"/>
          <a:stretch>
            <a:fillRect/>
          </a:stretch>
        </p:blipFill>
        <p:spPr>
          <a:xfrm flipH="1" flipV="1">
            <a:off x="4598506" y="2356625"/>
            <a:ext cx="837373" cy="1083660"/>
          </a:xfrm>
          <a:prstGeom prst="rect">
            <a:avLst/>
          </a:prstGeom>
        </p:spPr>
      </p:pic>
      <p:sp>
        <p:nvSpPr>
          <p:cNvPr id="8" name="Text 1"/>
          <p:cNvSpPr/>
          <p:nvPr>
            <p:custDataLst>
              <p:tags r:id="rId8"/>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团队名称</a:t>
            </a:r>
            <a:endParaRPr lang="en-US" sz="1500" dirty="0"/>
          </a:p>
        </p:txBody>
      </p:sp>
      <p:sp>
        <p:nvSpPr>
          <p:cNvPr id="9" name="Text 2"/>
          <p:cNvSpPr/>
          <p:nvPr>
            <p:custDataLst>
              <p:tags r:id="rId9"/>
            </p:custDataLst>
          </p:nvPr>
        </p:nvSpPr>
        <p:spPr>
          <a:xfrm>
            <a:off x="642434" y="1425550"/>
            <a:ext cx="2971800" cy="744220"/>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对对对对队</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简洁明了，富有创意，体现了团队在计算机科学智能助手项目中的专业性和决心。</a:t>
            </a:r>
            <a:endParaRPr lang="en-US" sz="1500" dirty="0"/>
          </a:p>
        </p:txBody>
      </p:sp>
      <p:pic>
        <p:nvPicPr>
          <p:cNvPr id="10" name="Image 4" descr="https://sgw-dx.xf-yun.com/api/v1/sparkdesk/17243285614693275186ad2514fb09b1fcfa983065f20.jpg?authorization=c2ltcGxlLWp3dCBhaz1zcGFya2Rlc2s4MDAwMDAwMDAwMDE7ZXhwPTMzMDExMjg1NjE7YWxnbz1obWFjLXNoYTI1NjtzaWc9dDV3MlJwTkErVm5DbWxuOFdzbVJHcnZlNlE2Y0ltaHEzNE4zYVE2dVVuOD0=&amp;x_location=7YfmxI7B7uKO7jlRxIftd6FYdo=="/>
          <p:cNvPicPr>
            <a:picLocks noChangeAspect="1"/>
          </p:cNvPicPr>
          <p:nvPr>
            <p:custDataLst>
              <p:tags r:id="rId10"/>
            </p:custDataLst>
          </p:nvPr>
        </p:nvPicPr>
        <p:blipFill>
          <a:blip r:embed="rId11"/>
          <a:srcRect l="21910" r="21910"/>
          <a:stretch>
            <a:fillRect/>
          </a:stretch>
        </p:blipFill>
        <p:spPr>
          <a:xfrm>
            <a:off x="4090111" y="2053043"/>
            <a:ext cx="963871" cy="963871"/>
          </a:xfrm>
          <a:prstGeom prst="ellipse">
            <a:avLst/>
          </a:prstGeom>
        </p:spPr>
      </p:pic>
      <p:sp>
        <p:nvSpPr>
          <p:cNvPr id="11" name="Text 3"/>
          <p:cNvSpPr/>
          <p:nvPr>
            <p:custDataLst>
              <p:tags r:id="rId12"/>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队伍口号</a:t>
            </a:r>
            <a:endParaRPr lang="en-US" sz="1500" dirty="0"/>
          </a:p>
        </p:txBody>
      </p:sp>
      <p:sp>
        <p:nvSpPr>
          <p:cNvPr id="12" name="Text 4"/>
          <p:cNvSpPr/>
          <p:nvPr>
            <p:custDataLst>
              <p:tags r:id="rId13"/>
            </p:custDataLst>
          </p:nvPr>
        </p:nvSpPr>
        <p:spPr>
          <a:xfrm>
            <a:off x="5535727" y="1425550"/>
            <a:ext cx="2971800" cy="74422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Always learn from the best!</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        团队</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热衷于</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不断学习、追求卓越，在技术和知识方面</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追求</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持续进步和创新。</a:t>
            </a:r>
            <a:endParaRPr lang="en-US" sz="1500" dirty="0"/>
          </a:p>
        </p:txBody>
      </p:sp>
      <p:sp>
        <p:nvSpPr>
          <p:cNvPr id="13" name="Text 5"/>
          <p:cNvSpPr/>
          <p:nvPr>
            <p:custDataLst>
              <p:tags r:id="rId14"/>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团队成员</a:t>
            </a:r>
            <a:endParaRPr lang="en-US" sz="1500" dirty="0"/>
          </a:p>
        </p:txBody>
      </p:sp>
      <p:sp>
        <p:nvSpPr>
          <p:cNvPr id="14" name="Text 6"/>
          <p:cNvSpPr/>
          <p:nvPr>
            <p:custDataLst>
              <p:tags r:id="rId15"/>
            </p:custDataLst>
          </p:nvPr>
        </p:nvSpPr>
        <p:spPr>
          <a:xfrm>
            <a:off x="642434" y="3202229"/>
            <a:ext cx="2971800" cy="74422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星辰Сэүн是ByteBrain的团队</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唯一</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成员，担任全栈独立开发者。了解AI和全栈技术链，为项目提供全面的技术支持。</a:t>
            </a:r>
            <a:endParaRPr lang="en-US" sz="1500" dirty="0"/>
          </a:p>
        </p:txBody>
      </p:sp>
      <p:sp>
        <p:nvSpPr>
          <p:cNvPr id="15" name="Text 7"/>
          <p:cNvSpPr/>
          <p:nvPr>
            <p:custDataLst>
              <p:tags r:id="rId16"/>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角色职责</a:t>
            </a:r>
            <a:endParaRPr lang="en-US" sz="1500" dirty="0"/>
          </a:p>
        </p:txBody>
      </p:sp>
      <p:sp>
        <p:nvSpPr>
          <p:cNvPr id="16" name="Text 8"/>
          <p:cNvSpPr/>
          <p:nvPr>
            <p:custDataLst>
              <p:tags r:id="rId17"/>
            </p:custDataLst>
          </p:nvPr>
        </p:nvSpPr>
        <p:spPr>
          <a:xfrm>
            <a:off x="5535727" y="3202229"/>
            <a:ext cx="2971800" cy="74422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星辰Сэүн负责全栈开发和维护。职责包括设计系统架构、开发核心功能、优化用户体验，确保项目的高效运行和技术领先。</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技术进步与强大支撑</a:t>
            </a:r>
            <a:endParaRPr lang="en-US" sz="1500" dirty="0"/>
          </a:p>
        </p:txBody>
      </p:sp>
      <p:pic>
        <p:nvPicPr>
          <p:cNvPr id="4" name="Image 0" descr="preencoded.png"/>
          <p:cNvPicPr>
            <a:picLocks noChangeAspect="1"/>
          </p:cNvPicPr>
          <p:nvPr/>
        </p:nvPicPr>
        <p:blipFill>
          <a:blip r:embed="rId2">
            <a:alphaModFix amt="10000"/>
          </a:blip>
          <a:stretch>
            <a:fillRect/>
          </a:stretch>
        </p:blipFill>
        <p:spPr>
          <a:xfrm>
            <a:off x="447956" y="2232414"/>
            <a:ext cx="8248087" cy="2346713"/>
          </a:xfrm>
          <a:prstGeom prst="rect">
            <a:avLst/>
          </a:prstGeom>
        </p:spPr>
      </p:pic>
      <p:pic>
        <p:nvPicPr>
          <p:cNvPr id="5" name="Image 1" descr="preencoded.png"/>
          <p:cNvPicPr>
            <a:picLocks noChangeAspect="1"/>
          </p:cNvPicPr>
          <p:nvPr/>
        </p:nvPicPr>
        <p:blipFill>
          <a:blip r:embed="rId3"/>
          <a:stretch>
            <a:fillRect/>
          </a:stretch>
        </p:blipFill>
        <p:spPr>
          <a:xfrm>
            <a:off x="2041139" y="1170468"/>
            <a:ext cx="914400" cy="914400"/>
          </a:xfrm>
          <a:prstGeom prst="rect">
            <a:avLst/>
          </a:prstGeom>
        </p:spPr>
      </p:pic>
      <p:pic>
        <p:nvPicPr>
          <p:cNvPr id="6" name="Image 2" descr="preencoded.png"/>
          <p:cNvPicPr>
            <a:picLocks noChangeAspect="1"/>
          </p:cNvPicPr>
          <p:nvPr/>
        </p:nvPicPr>
        <p:blipFill>
          <a:blip r:embed="rId3"/>
          <a:stretch>
            <a:fillRect/>
          </a:stretch>
        </p:blipFill>
        <p:spPr>
          <a:xfrm flipH="1">
            <a:off x="1126739" y="1170468"/>
            <a:ext cx="914400" cy="914400"/>
          </a:xfrm>
          <a:prstGeom prst="rect">
            <a:avLst/>
          </a:prstGeom>
        </p:spPr>
      </p:pic>
      <p:sp>
        <p:nvSpPr>
          <p:cNvPr id="7" name="Text 1"/>
          <p:cNvSpPr/>
          <p:nvPr/>
        </p:nvSpPr>
        <p:spPr>
          <a:xfrm>
            <a:off x="1636445" y="1298484"/>
            <a:ext cx="784215"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8" name="Image 3" descr="preencoded.png"/>
          <p:cNvPicPr>
            <a:picLocks noChangeAspect="1"/>
          </p:cNvPicPr>
          <p:nvPr/>
        </p:nvPicPr>
        <p:blipFill>
          <a:blip r:embed="rId4">
            <a:alphaModFix amt="80000"/>
          </a:blip>
          <a:stretch>
            <a:fillRect/>
          </a:stretch>
        </p:blipFill>
        <p:spPr>
          <a:xfrm>
            <a:off x="1745836" y="2049534"/>
            <a:ext cx="182880" cy="182880"/>
          </a:xfrm>
          <a:prstGeom prst="rect">
            <a:avLst/>
          </a:prstGeom>
        </p:spPr>
      </p:pic>
      <p:pic>
        <p:nvPicPr>
          <p:cNvPr id="9" name="Image 4" descr="preencoded.png"/>
          <p:cNvPicPr>
            <a:picLocks noChangeAspect="1"/>
          </p:cNvPicPr>
          <p:nvPr/>
        </p:nvPicPr>
        <p:blipFill>
          <a:blip r:embed="rId4"/>
          <a:stretch>
            <a:fillRect/>
          </a:stretch>
        </p:blipFill>
        <p:spPr>
          <a:xfrm>
            <a:off x="1949699" y="2049534"/>
            <a:ext cx="182880" cy="182880"/>
          </a:xfrm>
          <a:prstGeom prst="rect">
            <a:avLst/>
          </a:prstGeom>
        </p:spPr>
      </p:pic>
      <p:pic>
        <p:nvPicPr>
          <p:cNvPr id="10" name="Image 5" descr="preencoded.png"/>
          <p:cNvPicPr>
            <a:picLocks noChangeAspect="1"/>
          </p:cNvPicPr>
          <p:nvPr/>
        </p:nvPicPr>
        <p:blipFill>
          <a:blip r:embed="rId4">
            <a:alphaModFix amt="80000"/>
          </a:blip>
          <a:stretch>
            <a:fillRect/>
          </a:stretch>
        </p:blipFill>
        <p:spPr>
          <a:xfrm>
            <a:off x="2153562" y="2049534"/>
            <a:ext cx="182880" cy="182880"/>
          </a:xfrm>
          <a:prstGeom prst="rect">
            <a:avLst/>
          </a:prstGeom>
        </p:spPr>
      </p:pic>
      <p:sp>
        <p:nvSpPr>
          <p:cNvPr id="11" name="Text 2"/>
          <p:cNvSpPr/>
          <p:nvPr/>
        </p:nvSpPr>
        <p:spPr>
          <a:xfrm>
            <a:off x="825904" y="2348781"/>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人工智能技术发展</a:t>
            </a:r>
            <a:endParaRPr lang="en-US" sz="1500" dirty="0"/>
          </a:p>
        </p:txBody>
      </p:sp>
      <p:sp>
        <p:nvSpPr>
          <p:cNvPr id="12" name="Text 3"/>
          <p:cNvSpPr/>
          <p:nvPr/>
        </p:nvSpPr>
        <p:spPr>
          <a:xfrm>
            <a:off x="825904" y="2751117"/>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人工智能和机器学习等新兴技术为智能助手提供了强大的技术支持，使其能够更有效地处理复杂的计算机科学问题。</a:t>
            </a:r>
            <a:endParaRPr lang="en-US" sz="1500" dirty="0"/>
          </a:p>
        </p:txBody>
      </p:sp>
      <p:pic>
        <p:nvPicPr>
          <p:cNvPr id="13" name="Image 6" descr="preencoded.png"/>
          <p:cNvPicPr>
            <a:picLocks noChangeAspect="1"/>
          </p:cNvPicPr>
          <p:nvPr/>
        </p:nvPicPr>
        <p:blipFill>
          <a:blip r:embed="rId3"/>
          <a:stretch>
            <a:fillRect/>
          </a:stretch>
        </p:blipFill>
        <p:spPr>
          <a:xfrm>
            <a:off x="4572000" y="1170468"/>
            <a:ext cx="914400" cy="914400"/>
          </a:xfrm>
          <a:prstGeom prst="rect">
            <a:avLst/>
          </a:prstGeom>
        </p:spPr>
      </p:pic>
      <p:pic>
        <p:nvPicPr>
          <p:cNvPr id="14" name="Image 7" descr="preencoded.png"/>
          <p:cNvPicPr>
            <a:picLocks noChangeAspect="1"/>
          </p:cNvPicPr>
          <p:nvPr/>
        </p:nvPicPr>
        <p:blipFill>
          <a:blip r:embed="rId3"/>
          <a:stretch>
            <a:fillRect/>
          </a:stretch>
        </p:blipFill>
        <p:spPr>
          <a:xfrm flipH="1">
            <a:off x="3657600" y="1170468"/>
            <a:ext cx="914400" cy="914400"/>
          </a:xfrm>
          <a:prstGeom prst="rect">
            <a:avLst/>
          </a:prstGeom>
        </p:spPr>
      </p:pic>
      <p:sp>
        <p:nvSpPr>
          <p:cNvPr id="15" name="Text 4"/>
          <p:cNvSpPr/>
          <p:nvPr/>
        </p:nvSpPr>
        <p:spPr>
          <a:xfrm>
            <a:off x="4152608" y="1298484"/>
            <a:ext cx="849850"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6" name="Text 5"/>
          <p:cNvSpPr/>
          <p:nvPr/>
        </p:nvSpPr>
        <p:spPr>
          <a:xfrm>
            <a:off x="3356765" y="2348781"/>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大数据处理能力提升</a:t>
            </a:r>
            <a:endParaRPr lang="en-US" sz="1500" dirty="0"/>
          </a:p>
        </p:txBody>
      </p:sp>
      <p:sp>
        <p:nvSpPr>
          <p:cNvPr id="17" name="Text 6"/>
          <p:cNvSpPr/>
          <p:nvPr/>
        </p:nvSpPr>
        <p:spPr>
          <a:xfrm>
            <a:off x="3356765" y="2751117"/>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随着大数据技术的发展，智能助手能够快速处理和分析海量数据，提供更加精准和实用的知识服务。</a:t>
            </a:r>
            <a:endParaRPr lang="en-US" sz="1500" dirty="0"/>
          </a:p>
        </p:txBody>
      </p:sp>
      <p:pic>
        <p:nvPicPr>
          <p:cNvPr id="18" name="Image 8" descr="preencoded.png"/>
          <p:cNvPicPr>
            <a:picLocks noChangeAspect="1"/>
          </p:cNvPicPr>
          <p:nvPr/>
        </p:nvPicPr>
        <p:blipFill>
          <a:blip r:embed="rId3"/>
          <a:stretch>
            <a:fillRect/>
          </a:stretch>
        </p:blipFill>
        <p:spPr>
          <a:xfrm>
            <a:off x="7102861" y="1170468"/>
            <a:ext cx="914400" cy="914400"/>
          </a:xfrm>
          <a:prstGeom prst="rect">
            <a:avLst/>
          </a:prstGeom>
        </p:spPr>
      </p:pic>
      <p:pic>
        <p:nvPicPr>
          <p:cNvPr id="19" name="Image 9" descr="preencoded.png"/>
          <p:cNvPicPr>
            <a:picLocks noChangeAspect="1"/>
          </p:cNvPicPr>
          <p:nvPr/>
        </p:nvPicPr>
        <p:blipFill>
          <a:blip r:embed="rId3"/>
          <a:stretch>
            <a:fillRect/>
          </a:stretch>
        </p:blipFill>
        <p:spPr>
          <a:xfrm flipH="1">
            <a:off x="6188461" y="1170468"/>
            <a:ext cx="914400" cy="914400"/>
          </a:xfrm>
          <a:prstGeom prst="rect">
            <a:avLst/>
          </a:prstGeom>
        </p:spPr>
      </p:pic>
      <p:sp>
        <p:nvSpPr>
          <p:cNvPr id="20" name="Text 7"/>
          <p:cNvSpPr/>
          <p:nvPr/>
        </p:nvSpPr>
        <p:spPr>
          <a:xfrm>
            <a:off x="6676289" y="1298484"/>
            <a:ext cx="817032"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1" name="Text 8"/>
          <p:cNvSpPr/>
          <p:nvPr/>
        </p:nvSpPr>
        <p:spPr>
          <a:xfrm>
            <a:off x="5887626" y="2348781"/>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计算能力增强</a:t>
            </a:r>
            <a:endParaRPr lang="en-US" sz="1500" dirty="0"/>
          </a:p>
        </p:txBody>
      </p:sp>
      <p:sp>
        <p:nvSpPr>
          <p:cNvPr id="22" name="Text 9"/>
          <p:cNvSpPr/>
          <p:nvPr/>
        </p:nvSpPr>
        <p:spPr>
          <a:xfrm>
            <a:off x="5887626" y="2751117"/>
            <a:ext cx="243047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高性能计算能力的提升使得智能助手在处理复杂任务时表现更加出色，如实时数据分析和深度学习模型的训练。</a:t>
            </a:r>
            <a:endParaRPr lang="en-US" sz="1500" dirty="0"/>
          </a:p>
        </p:txBody>
      </p:sp>
      <p:pic>
        <p:nvPicPr>
          <p:cNvPr id="23" name="Image 10" descr="preencoded.png"/>
          <p:cNvPicPr>
            <a:picLocks noChangeAspect="1"/>
          </p:cNvPicPr>
          <p:nvPr/>
        </p:nvPicPr>
        <p:blipFill>
          <a:blip r:embed="rId4">
            <a:alphaModFix amt="80000"/>
          </a:blip>
          <a:stretch>
            <a:fillRect/>
          </a:stretch>
        </p:blipFill>
        <p:spPr>
          <a:xfrm>
            <a:off x="4276697" y="2049534"/>
            <a:ext cx="182880" cy="182880"/>
          </a:xfrm>
          <a:prstGeom prst="rect">
            <a:avLst/>
          </a:prstGeom>
        </p:spPr>
      </p:pic>
      <p:pic>
        <p:nvPicPr>
          <p:cNvPr id="24" name="Image 11" descr="preencoded.png"/>
          <p:cNvPicPr>
            <a:picLocks noChangeAspect="1"/>
          </p:cNvPicPr>
          <p:nvPr/>
        </p:nvPicPr>
        <p:blipFill>
          <a:blip r:embed="rId4"/>
          <a:stretch>
            <a:fillRect/>
          </a:stretch>
        </p:blipFill>
        <p:spPr>
          <a:xfrm>
            <a:off x="4480560" y="2049534"/>
            <a:ext cx="182880" cy="182880"/>
          </a:xfrm>
          <a:prstGeom prst="rect">
            <a:avLst/>
          </a:prstGeom>
        </p:spPr>
      </p:pic>
      <p:pic>
        <p:nvPicPr>
          <p:cNvPr id="25" name="Image 12" descr="preencoded.png"/>
          <p:cNvPicPr>
            <a:picLocks noChangeAspect="1"/>
          </p:cNvPicPr>
          <p:nvPr/>
        </p:nvPicPr>
        <p:blipFill>
          <a:blip r:embed="rId4">
            <a:alphaModFix amt="80000"/>
          </a:blip>
          <a:stretch>
            <a:fillRect/>
          </a:stretch>
        </p:blipFill>
        <p:spPr>
          <a:xfrm>
            <a:off x="4684423" y="2049534"/>
            <a:ext cx="182880" cy="182880"/>
          </a:xfrm>
          <a:prstGeom prst="rect">
            <a:avLst/>
          </a:prstGeom>
        </p:spPr>
      </p:pic>
      <p:pic>
        <p:nvPicPr>
          <p:cNvPr id="26" name="Image 13" descr="preencoded.png"/>
          <p:cNvPicPr>
            <a:picLocks noChangeAspect="1"/>
          </p:cNvPicPr>
          <p:nvPr/>
        </p:nvPicPr>
        <p:blipFill>
          <a:blip r:embed="rId4">
            <a:alphaModFix amt="80000"/>
          </a:blip>
          <a:stretch>
            <a:fillRect/>
          </a:stretch>
        </p:blipFill>
        <p:spPr>
          <a:xfrm>
            <a:off x="6807558" y="2049534"/>
            <a:ext cx="182880" cy="182880"/>
          </a:xfrm>
          <a:prstGeom prst="rect">
            <a:avLst/>
          </a:prstGeom>
        </p:spPr>
      </p:pic>
      <p:pic>
        <p:nvPicPr>
          <p:cNvPr id="27" name="Image 14" descr="preencoded.png"/>
          <p:cNvPicPr>
            <a:picLocks noChangeAspect="1"/>
          </p:cNvPicPr>
          <p:nvPr/>
        </p:nvPicPr>
        <p:blipFill>
          <a:blip r:embed="rId4"/>
          <a:stretch>
            <a:fillRect/>
          </a:stretch>
        </p:blipFill>
        <p:spPr>
          <a:xfrm>
            <a:off x="7011421" y="2049534"/>
            <a:ext cx="182880" cy="182880"/>
          </a:xfrm>
          <a:prstGeom prst="rect">
            <a:avLst/>
          </a:prstGeom>
        </p:spPr>
      </p:pic>
      <p:pic>
        <p:nvPicPr>
          <p:cNvPr id="28" name="Image 15" descr="preencoded.png"/>
          <p:cNvPicPr>
            <a:picLocks noChangeAspect="1"/>
          </p:cNvPicPr>
          <p:nvPr/>
        </p:nvPicPr>
        <p:blipFill>
          <a:blip r:embed="rId4">
            <a:alphaModFix amt="80000"/>
          </a:blip>
          <a:stretch>
            <a:fillRect/>
          </a:stretch>
        </p:blipFill>
        <p:spPr>
          <a:xfrm>
            <a:off x="7215284" y="2049534"/>
            <a:ext cx="182880" cy="1828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成员角色职责</a:t>
            </a:r>
            <a:endParaRPr lang="en-US" sz="1500" dirty="0"/>
          </a:p>
        </p:txBody>
      </p:sp>
      <p:pic>
        <p:nvPicPr>
          <p:cNvPr id="4" name="Image 0" descr="preencoded.png"/>
          <p:cNvPicPr>
            <a:picLocks noChangeAspect="1"/>
          </p:cNvPicPr>
          <p:nvPr>
            <p:custDataLst>
              <p:tags r:id="rId2"/>
            </p:custDataLst>
          </p:nvPr>
        </p:nvPicPr>
        <p:blipFill>
          <a:blip r:embed="rId3">
            <a:alphaModFix amt="10000"/>
          </a:blip>
          <a:stretch>
            <a:fillRect/>
          </a:stretch>
        </p:blipFill>
        <p:spPr>
          <a:xfrm>
            <a:off x="1383100" y="1186074"/>
            <a:ext cx="6377799" cy="1456542"/>
          </a:xfrm>
          <a:prstGeom prst="rect">
            <a:avLst/>
          </a:prstGeom>
        </p:spPr>
      </p:pic>
      <p:pic>
        <p:nvPicPr>
          <p:cNvPr id="5" name="Image 1" descr="preencoded.png"/>
          <p:cNvPicPr>
            <a:picLocks noChangeAspect="1"/>
          </p:cNvPicPr>
          <p:nvPr>
            <p:custDataLst>
              <p:tags r:id="rId4"/>
            </p:custDataLst>
          </p:nvPr>
        </p:nvPicPr>
        <p:blipFill>
          <a:blip r:embed="rId5"/>
          <a:stretch>
            <a:fillRect/>
          </a:stretch>
        </p:blipFill>
        <p:spPr>
          <a:xfrm>
            <a:off x="1533577" y="1313557"/>
            <a:ext cx="1191187" cy="1201575"/>
          </a:xfrm>
          <a:prstGeom prst="rect">
            <a:avLst/>
          </a:prstGeom>
        </p:spPr>
      </p:pic>
      <p:sp>
        <p:nvSpPr>
          <p:cNvPr id="6" name="Text 1"/>
          <p:cNvSpPr/>
          <p:nvPr>
            <p:custDataLst>
              <p:tags r:id="rId6"/>
            </p:custDataLst>
          </p:nvPr>
        </p:nvSpPr>
        <p:spPr>
          <a:xfrm>
            <a:off x="1533577" y="1411425"/>
            <a:ext cx="1191187" cy="100584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7" name="Image 2" descr="preencoded.png"/>
          <p:cNvPicPr>
            <a:picLocks noChangeAspect="1"/>
          </p:cNvPicPr>
          <p:nvPr>
            <p:custDataLst>
              <p:tags r:id="rId7"/>
            </p:custDataLst>
          </p:nvPr>
        </p:nvPicPr>
        <p:blipFill>
          <a:blip r:embed="rId8">
            <a:alphaModFix amt="10000"/>
          </a:blip>
          <a:stretch>
            <a:fillRect/>
          </a:stretch>
        </p:blipFill>
        <p:spPr>
          <a:xfrm>
            <a:off x="1383100" y="3067556"/>
            <a:ext cx="6377799" cy="1456542"/>
          </a:xfrm>
          <a:prstGeom prst="rect">
            <a:avLst/>
          </a:prstGeom>
        </p:spPr>
      </p:pic>
      <p:pic>
        <p:nvPicPr>
          <p:cNvPr id="8" name="Image 3" descr="preencoded.png"/>
          <p:cNvPicPr>
            <a:picLocks noChangeAspect="1"/>
          </p:cNvPicPr>
          <p:nvPr>
            <p:custDataLst>
              <p:tags r:id="rId9"/>
            </p:custDataLst>
          </p:nvPr>
        </p:nvPicPr>
        <p:blipFill>
          <a:blip r:embed="rId10"/>
          <a:stretch>
            <a:fillRect/>
          </a:stretch>
        </p:blipFill>
        <p:spPr>
          <a:xfrm>
            <a:off x="1533577" y="3195066"/>
            <a:ext cx="1191463" cy="1201522"/>
          </a:xfrm>
          <a:prstGeom prst="rect">
            <a:avLst/>
          </a:prstGeom>
        </p:spPr>
      </p:pic>
      <p:sp>
        <p:nvSpPr>
          <p:cNvPr id="9" name="Text 2"/>
          <p:cNvSpPr/>
          <p:nvPr>
            <p:custDataLst>
              <p:tags r:id="rId11"/>
            </p:custDataLst>
          </p:nvPr>
        </p:nvSpPr>
        <p:spPr>
          <a:xfrm>
            <a:off x="1533577" y="3292907"/>
            <a:ext cx="1191187" cy="100584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0" name="Text 3"/>
          <p:cNvSpPr/>
          <p:nvPr>
            <p:custDataLst>
              <p:tags r:id="rId12"/>
            </p:custDataLst>
          </p:nvPr>
        </p:nvSpPr>
        <p:spPr>
          <a:xfrm>
            <a:off x="3001340" y="1308985"/>
            <a:ext cx="3178817" cy="493776"/>
          </a:xfrm>
          <a:prstGeom prst="rect">
            <a:avLst/>
          </a:prstGeom>
          <a:noFill/>
        </p:spPr>
        <p:txBody>
          <a:bodyPr wrap="square" lIns="95250" tIns="95250" rIns="95250" bIns="95250" rtlCol="0" anchor="t">
            <a:spAutoFit/>
          </a:bodyPr>
          <a:lstStyle/>
          <a:p>
            <a:pPr marL="0" indent="0">
              <a:lnSpc>
                <a:spcPct val="100000"/>
              </a:lnSpc>
              <a:buNone/>
            </a:pPr>
            <a:r>
              <a:rPr lang="en-US" sz="21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星辰Сэүн</a:t>
            </a:r>
            <a:endParaRPr lang="en-US" sz="1500" dirty="0"/>
          </a:p>
        </p:txBody>
      </p:sp>
      <p:sp>
        <p:nvSpPr>
          <p:cNvPr id="11" name="Text 4"/>
          <p:cNvSpPr/>
          <p:nvPr>
            <p:custDataLst>
              <p:tags r:id="rId13"/>
            </p:custDataLst>
          </p:nvPr>
        </p:nvSpPr>
        <p:spPr>
          <a:xfrm>
            <a:off x="3001340" y="1678456"/>
            <a:ext cx="4579900" cy="74422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星辰Сэүн是团队的</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唯一</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成员，负责全栈独立开发。具有扎实的技术背景，了解AI和全栈技术链，确保产品的技术方案和实现高效运行。</a:t>
            </a:r>
            <a:endParaRPr lang="en-US" sz="1500" dirty="0"/>
          </a:p>
        </p:txBody>
      </p:sp>
      <p:sp>
        <p:nvSpPr>
          <p:cNvPr id="12" name="Text 5"/>
          <p:cNvSpPr/>
          <p:nvPr>
            <p:custDataLst>
              <p:tags r:id="rId14"/>
            </p:custDataLst>
          </p:nvPr>
        </p:nvSpPr>
        <p:spPr>
          <a:xfrm>
            <a:off x="3001340" y="3190467"/>
            <a:ext cx="3178817" cy="493776"/>
          </a:xfrm>
          <a:prstGeom prst="rect">
            <a:avLst/>
          </a:prstGeom>
          <a:noFill/>
        </p:spPr>
        <p:txBody>
          <a:bodyPr wrap="square" lIns="95250" tIns="95250" rIns="95250" bIns="95250" rtlCol="0" anchor="t">
            <a:spAutoFit/>
          </a:bodyPr>
          <a:lstStyle/>
          <a:p>
            <a:pPr marL="0" indent="0">
              <a:lnSpc>
                <a:spcPct val="100000"/>
              </a:lnSpc>
              <a:buNone/>
            </a:pPr>
            <a:r>
              <a:rPr lang="en-US" sz="21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团队成员</a:t>
            </a:r>
            <a:endParaRPr lang="en-US" sz="1500" dirty="0"/>
          </a:p>
        </p:txBody>
      </p:sp>
      <p:sp>
        <p:nvSpPr>
          <p:cNvPr id="13" name="Text 6"/>
          <p:cNvSpPr/>
          <p:nvPr>
            <p:custDataLst>
              <p:tags r:id="rId15"/>
            </p:custDataLst>
          </p:nvPr>
        </p:nvSpPr>
        <p:spPr>
          <a:xfrm>
            <a:off x="3001340" y="3559938"/>
            <a:ext cx="4579900" cy="74422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团队</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目前仅有一人</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组成，</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期待越来越多道同者加入</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我们共同学习，共同进步，携手攀登科技的高峰，让科技不再是刚刚在上，而是能够服务于</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每一个人！</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4" name="Image 4" descr="preencoded.png"/>
          <p:cNvPicPr>
            <a:picLocks noChangeAspect="1"/>
          </p:cNvPicPr>
          <p:nvPr>
            <p:custDataLst>
              <p:tags r:id="rId16"/>
            </p:custDataLst>
          </p:nvPr>
        </p:nvPicPr>
        <p:blipFill>
          <a:blip r:embed="rId17"/>
          <a:stretch>
            <a:fillRect/>
          </a:stretch>
        </p:blipFill>
        <p:spPr>
          <a:xfrm>
            <a:off x="7070827" y="1076346"/>
            <a:ext cx="457200" cy="457200"/>
          </a:xfrm>
          <a:prstGeom prst="rect">
            <a:avLst/>
          </a:prstGeom>
        </p:spPr>
      </p:pic>
      <p:pic>
        <p:nvPicPr>
          <p:cNvPr id="15" name="Image 5" descr="preencoded.png"/>
          <p:cNvPicPr>
            <a:picLocks noChangeAspect="1"/>
          </p:cNvPicPr>
          <p:nvPr>
            <p:custDataLst>
              <p:tags r:id="rId18"/>
            </p:custDataLst>
          </p:nvPr>
        </p:nvPicPr>
        <p:blipFill>
          <a:blip r:embed="rId19"/>
          <a:stretch>
            <a:fillRect/>
          </a:stretch>
        </p:blipFill>
        <p:spPr>
          <a:xfrm>
            <a:off x="7070827" y="2957828"/>
            <a:ext cx="457200" cy="457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技术背景概述</a:t>
            </a:r>
            <a:endParaRPr lang="en-US" sz="1500" dirty="0"/>
          </a:p>
        </p:txBody>
      </p:sp>
      <p:pic>
        <p:nvPicPr>
          <p:cNvPr id="4" name="Image 0" descr="preencoded.png"/>
          <p:cNvPicPr>
            <a:picLocks noChangeAspect="1"/>
          </p:cNvPicPr>
          <p:nvPr/>
        </p:nvPicPr>
        <p:blipFill>
          <a:blip r:embed="rId2"/>
          <a:stretch>
            <a:fillRect/>
          </a:stretch>
        </p:blipFill>
        <p:spPr>
          <a:xfrm>
            <a:off x="5510252" y="2264253"/>
            <a:ext cx="2689524" cy="445315"/>
          </a:xfrm>
          <a:prstGeom prst="rect">
            <a:avLst/>
          </a:prstGeom>
        </p:spPr>
      </p:pic>
      <p:pic>
        <p:nvPicPr>
          <p:cNvPr id="5" name="Image 1" descr="preencoded.png"/>
          <p:cNvPicPr>
            <a:picLocks noChangeAspect="1"/>
          </p:cNvPicPr>
          <p:nvPr/>
        </p:nvPicPr>
        <p:blipFill>
          <a:blip r:embed="rId3"/>
          <a:stretch>
            <a:fillRect/>
          </a:stretch>
        </p:blipFill>
        <p:spPr>
          <a:xfrm rot="-8100000">
            <a:off x="7748355" y="2055442"/>
            <a:ext cx="731520" cy="731520"/>
          </a:xfrm>
          <a:prstGeom prst="rect">
            <a:avLst/>
          </a:prstGeom>
        </p:spPr>
      </p:pic>
      <p:pic>
        <p:nvPicPr>
          <p:cNvPr id="6" name="Image 2" descr="preencoded.png"/>
          <p:cNvPicPr>
            <a:picLocks noChangeAspect="1"/>
          </p:cNvPicPr>
          <p:nvPr/>
        </p:nvPicPr>
        <p:blipFill>
          <a:blip r:embed="rId4"/>
          <a:stretch>
            <a:fillRect/>
          </a:stretch>
        </p:blipFill>
        <p:spPr>
          <a:xfrm>
            <a:off x="512622" y="1319563"/>
            <a:ext cx="7687154" cy="576734"/>
          </a:xfrm>
          <a:prstGeom prst="rect">
            <a:avLst/>
          </a:prstGeom>
        </p:spPr>
      </p:pic>
      <p:pic>
        <p:nvPicPr>
          <p:cNvPr id="7" name="Image 3" descr="preencoded.png"/>
          <p:cNvPicPr>
            <a:picLocks noChangeAspect="1"/>
          </p:cNvPicPr>
          <p:nvPr/>
        </p:nvPicPr>
        <p:blipFill>
          <a:blip r:embed="rId3"/>
          <a:stretch>
            <a:fillRect/>
          </a:stretch>
        </p:blipFill>
        <p:spPr>
          <a:xfrm rot="-8100000">
            <a:off x="7739211" y="1242170"/>
            <a:ext cx="731520" cy="731520"/>
          </a:xfrm>
          <a:prstGeom prst="rect">
            <a:avLst/>
          </a:prstGeom>
        </p:spPr>
      </p:pic>
      <p:pic>
        <p:nvPicPr>
          <p:cNvPr id="8" name="Image 4" descr="preencoded.png"/>
          <p:cNvPicPr>
            <a:picLocks noChangeAspect="1"/>
          </p:cNvPicPr>
          <p:nvPr/>
        </p:nvPicPr>
        <p:blipFill>
          <a:blip r:embed="rId5"/>
          <a:stretch>
            <a:fillRect/>
          </a:stretch>
        </p:blipFill>
        <p:spPr>
          <a:xfrm rot="-8100000">
            <a:off x="7730067" y="1610126"/>
            <a:ext cx="731520" cy="731520"/>
          </a:xfrm>
          <a:prstGeom prst="rect">
            <a:avLst/>
          </a:prstGeom>
        </p:spPr>
      </p:pic>
      <p:pic>
        <p:nvPicPr>
          <p:cNvPr id="9" name="Image 5" descr="preencoded.png"/>
          <p:cNvPicPr>
            <a:picLocks noChangeAspect="1"/>
          </p:cNvPicPr>
          <p:nvPr/>
        </p:nvPicPr>
        <p:blipFill>
          <a:blip r:embed="rId6"/>
          <a:stretch>
            <a:fillRect/>
          </a:stretch>
        </p:blipFill>
        <p:spPr>
          <a:xfrm>
            <a:off x="521766" y="1903939"/>
            <a:ext cx="2511105" cy="1682799"/>
          </a:xfrm>
          <a:prstGeom prst="rect">
            <a:avLst/>
          </a:prstGeom>
        </p:spPr>
      </p:pic>
      <p:pic>
        <p:nvPicPr>
          <p:cNvPr id="10" name="Image 6" descr="preencoded.png"/>
          <p:cNvPicPr>
            <a:picLocks noChangeAspect="1"/>
          </p:cNvPicPr>
          <p:nvPr/>
        </p:nvPicPr>
        <p:blipFill>
          <a:blip r:embed="rId7"/>
          <a:stretch>
            <a:fillRect/>
          </a:stretch>
        </p:blipFill>
        <p:spPr>
          <a:xfrm>
            <a:off x="3030749" y="2264253"/>
            <a:ext cx="2488647" cy="1682799"/>
          </a:xfrm>
          <a:prstGeom prst="rect">
            <a:avLst/>
          </a:prstGeom>
        </p:spPr>
      </p:pic>
      <p:pic>
        <p:nvPicPr>
          <p:cNvPr id="11" name="Image 7" descr="preencoded.png"/>
          <p:cNvPicPr>
            <a:picLocks noChangeAspect="1"/>
          </p:cNvPicPr>
          <p:nvPr/>
        </p:nvPicPr>
        <p:blipFill>
          <a:blip r:embed="rId8"/>
          <a:stretch>
            <a:fillRect/>
          </a:stretch>
        </p:blipFill>
        <p:spPr>
          <a:xfrm>
            <a:off x="5519396" y="2709569"/>
            <a:ext cx="2591353" cy="1682799"/>
          </a:xfrm>
          <a:prstGeom prst="rect">
            <a:avLst/>
          </a:prstGeom>
        </p:spPr>
      </p:pic>
      <p:sp>
        <p:nvSpPr>
          <p:cNvPr id="12" name="Text 1"/>
          <p:cNvSpPr/>
          <p:nvPr/>
        </p:nvSpPr>
        <p:spPr>
          <a:xfrm>
            <a:off x="602401" y="1406762"/>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技术进步与强大支撑</a:t>
            </a:r>
            <a:endParaRPr lang="en-US" sz="1500" dirty="0"/>
          </a:p>
        </p:txBody>
      </p:sp>
      <p:sp>
        <p:nvSpPr>
          <p:cNvPr id="13" name="Text 2"/>
          <p:cNvSpPr/>
          <p:nvPr/>
        </p:nvSpPr>
        <p:spPr>
          <a:xfrm>
            <a:off x="512622" y="1864695"/>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人工智能和机器学习等新兴技术为智能助手提供了强大的技术支持，使其能够处理复杂的计算机科学问题并提供高质量的答案。</a:t>
            </a:r>
            <a:endParaRPr lang="en-US" sz="1500" dirty="0"/>
          </a:p>
        </p:txBody>
      </p:sp>
      <p:sp>
        <p:nvSpPr>
          <p:cNvPr id="14" name="Text 3"/>
          <p:cNvSpPr/>
          <p:nvPr/>
        </p:nvSpPr>
        <p:spPr>
          <a:xfrm>
            <a:off x="3014583" y="1774718"/>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知识爆炸与快速获取</a:t>
            </a:r>
            <a:endParaRPr lang="en-US" sz="1500" dirty="0"/>
          </a:p>
        </p:txBody>
      </p:sp>
      <p:sp>
        <p:nvSpPr>
          <p:cNvPr id="15" name="Text 4"/>
          <p:cNvSpPr/>
          <p:nvPr/>
        </p:nvSpPr>
        <p:spPr>
          <a:xfrm>
            <a:off x="3017435" y="2264253"/>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面对计算机科学领域每天产生的大量新知识，用户需要有效工具来快速获取和理解。智能助手可以帮助用户筛选和整合有价值的信息，提高学习效率。</a:t>
            </a:r>
            <a:endParaRPr lang="en-US" sz="1500" dirty="0"/>
          </a:p>
        </p:txBody>
      </p:sp>
      <p:sp>
        <p:nvSpPr>
          <p:cNvPr id="16" name="Text 5"/>
          <p:cNvSpPr/>
          <p:nvPr/>
        </p:nvSpPr>
        <p:spPr>
          <a:xfrm>
            <a:off x="5510252" y="230723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个性化服务与效率提升</a:t>
            </a:r>
            <a:endParaRPr lang="en-US" sz="1500" dirty="0"/>
          </a:p>
        </p:txBody>
      </p:sp>
      <p:sp>
        <p:nvSpPr>
          <p:cNvPr id="17" name="Text 6"/>
          <p:cNvSpPr/>
          <p:nvPr/>
        </p:nvSpPr>
        <p:spPr>
          <a:xfrm>
            <a:off x="5519396" y="2709569"/>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用户期待能够获得定制化的知识服务，并通过即时的支持提高工作效率。智能助手通过分析用户的需求和行为，提供个性化的学习计划和资源推荐，满足用户的特定需求。</a:t>
            </a:r>
            <a:endParaRPr lang="en-US" sz="1500" dirty="0"/>
          </a:p>
        </p:txBody>
      </p:sp>
      <p:pic>
        <p:nvPicPr>
          <p:cNvPr id="18" name="Image 8" descr="preencoded.png"/>
          <p:cNvPicPr>
            <a:picLocks noChangeAspect="1"/>
          </p:cNvPicPr>
          <p:nvPr/>
        </p:nvPicPr>
        <p:blipFill>
          <a:blip r:embed="rId9"/>
          <a:stretch>
            <a:fillRect/>
          </a:stretch>
        </p:blipFill>
        <p:spPr>
          <a:xfrm>
            <a:off x="3023727" y="1687519"/>
            <a:ext cx="5176049" cy="57673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738792" y="2311996"/>
            <a:ext cx="4313208" cy="108813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950" b="1" dirty="0">
                <a:solidFill>
                  <a:srgbClr val="374D87">
                    <a:alpha val="10000"/>
                  </a:srgbClr>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1500" dirty="0"/>
          </a:p>
        </p:txBody>
      </p:sp>
      <p:sp>
        <p:nvSpPr>
          <p:cNvPr id="4" name="Text 1"/>
          <p:cNvSpPr/>
          <p:nvPr/>
        </p:nvSpPr>
        <p:spPr>
          <a:xfrm>
            <a:off x="738792" y="2179408"/>
            <a:ext cx="3275888" cy="6766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40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感谢观看！</a:t>
            </a:r>
            <a:endParaRPr lang="en-US" sz="1500" dirty="0"/>
          </a:p>
        </p:txBody>
      </p:sp>
      <p:pic>
        <p:nvPicPr>
          <p:cNvPr id="5" name="Image 0" descr="preencoded.png"/>
          <p:cNvPicPr>
            <a:picLocks noChangeAspect="1"/>
          </p:cNvPicPr>
          <p:nvPr/>
        </p:nvPicPr>
        <p:blipFill>
          <a:blip r:embed="rId2"/>
          <a:stretch>
            <a:fillRect/>
          </a:stretch>
        </p:blipFill>
        <p:spPr>
          <a:xfrm>
            <a:off x="825232" y="1453898"/>
            <a:ext cx="182880" cy="182880"/>
          </a:xfrm>
          <a:prstGeom prst="rect">
            <a:avLst/>
          </a:prstGeom>
        </p:spPr>
      </p:pic>
      <p:pic>
        <p:nvPicPr>
          <p:cNvPr id="6" name="Image 1" descr="preencoded.png"/>
          <p:cNvPicPr>
            <a:picLocks noChangeAspect="1"/>
          </p:cNvPicPr>
          <p:nvPr/>
        </p:nvPicPr>
        <p:blipFill>
          <a:blip r:embed="rId2"/>
          <a:stretch>
            <a:fillRect/>
          </a:stretch>
        </p:blipFill>
        <p:spPr>
          <a:xfrm>
            <a:off x="1150837" y="1453898"/>
            <a:ext cx="182880" cy="182880"/>
          </a:xfrm>
          <a:prstGeom prst="rect">
            <a:avLst/>
          </a:prstGeom>
        </p:spPr>
      </p:pic>
      <p:pic>
        <p:nvPicPr>
          <p:cNvPr id="7" name="Image 2" descr="preencoded.png"/>
          <p:cNvPicPr>
            <a:picLocks noChangeAspect="1"/>
          </p:cNvPicPr>
          <p:nvPr/>
        </p:nvPicPr>
        <p:blipFill>
          <a:blip r:embed="rId3"/>
          <a:stretch>
            <a:fillRect/>
          </a:stretch>
        </p:blipFill>
        <p:spPr>
          <a:xfrm>
            <a:off x="1476442" y="1453898"/>
            <a:ext cx="182880" cy="182880"/>
          </a:xfrm>
          <a:prstGeom prst="rect">
            <a:avLst/>
          </a:prstGeom>
        </p:spPr>
      </p:pic>
      <p:pic>
        <p:nvPicPr>
          <p:cNvPr id="8" name="Image 3" descr="preencoded.png"/>
          <p:cNvPicPr>
            <a:picLocks noChangeAspect="1"/>
          </p:cNvPicPr>
          <p:nvPr/>
        </p:nvPicPr>
        <p:blipFill>
          <a:blip r:embed="rId4"/>
          <a:stretch>
            <a:fillRect/>
          </a:stretch>
        </p:blipFill>
        <p:spPr>
          <a:xfrm>
            <a:off x="1802047" y="1453898"/>
            <a:ext cx="182880" cy="182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知识爆炸与快速获取</a:t>
            </a:r>
            <a:endParaRPr lang="en-US" sz="1500" dirty="0"/>
          </a:p>
        </p:txBody>
      </p:sp>
      <p:pic>
        <p:nvPicPr>
          <p:cNvPr id="4" name="Image 0" descr="preencoded.png"/>
          <p:cNvPicPr>
            <a:picLocks noChangeAspect="1"/>
          </p:cNvPicPr>
          <p:nvPr/>
        </p:nvPicPr>
        <p:blipFill>
          <a:blip r:embed="rId2">
            <a:alphaModFix amt="10000"/>
          </a:blip>
          <a:stretch>
            <a:fillRect/>
          </a:stretch>
        </p:blipFill>
        <p:spPr>
          <a:xfrm>
            <a:off x="1389875" y="1103730"/>
            <a:ext cx="2852928" cy="3255264"/>
          </a:xfrm>
          <a:prstGeom prst="rect">
            <a:avLst/>
          </a:prstGeom>
        </p:spPr>
      </p:pic>
      <p:pic>
        <p:nvPicPr>
          <p:cNvPr id="5" name="Image 1" descr="preencoded.png"/>
          <p:cNvPicPr>
            <a:picLocks noChangeAspect="1"/>
          </p:cNvPicPr>
          <p:nvPr/>
        </p:nvPicPr>
        <p:blipFill>
          <a:blip r:embed="rId3">
            <a:alphaModFix amt="10000"/>
          </a:blip>
          <a:stretch>
            <a:fillRect/>
          </a:stretch>
        </p:blipFill>
        <p:spPr>
          <a:xfrm>
            <a:off x="4901197" y="1103730"/>
            <a:ext cx="2852928" cy="3255264"/>
          </a:xfrm>
          <a:prstGeom prst="rect">
            <a:avLst/>
          </a:prstGeom>
        </p:spPr>
      </p:pic>
      <p:sp>
        <p:nvSpPr>
          <p:cNvPr id="6" name="Text 1"/>
          <p:cNvSpPr/>
          <p:nvPr/>
        </p:nvSpPr>
        <p:spPr>
          <a:xfrm>
            <a:off x="1592335" y="2465207"/>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知识获取难度增加</a:t>
            </a:r>
            <a:endParaRPr lang="en-US" sz="1500" dirty="0"/>
          </a:p>
        </p:txBody>
      </p:sp>
      <p:sp>
        <p:nvSpPr>
          <p:cNvPr id="7" name="Text 2"/>
          <p:cNvSpPr/>
          <p:nvPr/>
        </p:nvSpPr>
        <p:spPr>
          <a:xfrm>
            <a:off x="1592335" y="2835714"/>
            <a:ext cx="237744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在信息时代，计算机科学领域每天产生大量新知识，用户需要面对海量信息，增加了知识获取的难度。这种快速的知识更新速度使得用户难以跟上学习的步伐。</a:t>
            </a:r>
            <a:endParaRPr lang="en-US" sz="1500" dirty="0"/>
          </a:p>
        </p:txBody>
      </p:sp>
      <p:sp>
        <p:nvSpPr>
          <p:cNvPr id="8" name="Text 3"/>
          <p:cNvSpPr/>
          <p:nvPr/>
        </p:nvSpPr>
        <p:spPr>
          <a:xfrm>
            <a:off x="5148786" y="2402288"/>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个性化学习需求迫切</a:t>
            </a:r>
            <a:endParaRPr lang="en-US" sz="1500" dirty="0"/>
          </a:p>
        </p:txBody>
      </p:sp>
      <p:sp>
        <p:nvSpPr>
          <p:cNvPr id="9" name="Text 4"/>
          <p:cNvSpPr/>
          <p:nvPr/>
        </p:nvSpPr>
        <p:spPr>
          <a:xfrm>
            <a:off x="5148786" y="2835714"/>
            <a:ext cx="237744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用户对获取个性化、定制化的知识服务的需求日益增长。他们期待能够根据个人能力水平和兴趣，获得针对性的知识支持，从而提高学习效率和工作效能。</a:t>
            </a:r>
            <a:endParaRPr lang="en-US" sz="1500" dirty="0"/>
          </a:p>
        </p:txBody>
      </p:sp>
      <p:sp>
        <p:nvSpPr>
          <p:cNvPr id="10" name="Text 5"/>
          <p:cNvSpPr/>
          <p:nvPr/>
        </p:nvSpPr>
        <p:spPr>
          <a:xfrm>
            <a:off x="1592335" y="1588472"/>
            <a:ext cx="737075" cy="81381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345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1" name="Text 6"/>
          <p:cNvSpPr/>
          <p:nvPr/>
        </p:nvSpPr>
        <p:spPr>
          <a:xfrm>
            <a:off x="5148786" y="1588472"/>
            <a:ext cx="737075" cy="81381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345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个性化服务与效率提升</a:t>
            </a:r>
            <a:endParaRPr lang="en-US" sz="1500" dirty="0"/>
          </a:p>
        </p:txBody>
      </p:sp>
      <p:pic>
        <p:nvPicPr>
          <p:cNvPr id="4" name="Image 0" descr="preencoded.png"/>
          <p:cNvPicPr>
            <a:picLocks noChangeAspect="1"/>
          </p:cNvPicPr>
          <p:nvPr/>
        </p:nvPicPr>
        <p:blipFill>
          <a:blip r:embed="rId2">
            <a:alphaModFix amt="50000"/>
          </a:blip>
          <a:stretch>
            <a:fillRect/>
          </a:stretch>
        </p:blipFill>
        <p:spPr>
          <a:xfrm rot="2700000">
            <a:off x="844660" y="2989203"/>
            <a:ext cx="566928" cy="566928"/>
          </a:xfrm>
          <a:prstGeom prst="rect">
            <a:avLst/>
          </a:prstGeom>
        </p:spPr>
      </p:pic>
      <p:pic>
        <p:nvPicPr>
          <p:cNvPr id="5" name="Image 1" descr="preencoded.png"/>
          <p:cNvPicPr>
            <a:picLocks noChangeAspect="1"/>
          </p:cNvPicPr>
          <p:nvPr/>
        </p:nvPicPr>
        <p:blipFill>
          <a:blip r:embed="rId2">
            <a:alphaModFix amt="50000"/>
          </a:blip>
          <a:stretch>
            <a:fillRect/>
          </a:stretch>
        </p:blipFill>
        <p:spPr>
          <a:xfrm rot="2700000">
            <a:off x="844660" y="1954009"/>
            <a:ext cx="566928" cy="566928"/>
          </a:xfrm>
          <a:prstGeom prst="rect">
            <a:avLst/>
          </a:prstGeom>
        </p:spPr>
      </p:pic>
      <p:pic>
        <p:nvPicPr>
          <p:cNvPr id="6" name="Image 2" descr="preencoded.png"/>
          <p:cNvPicPr>
            <a:picLocks noChangeAspect="1"/>
          </p:cNvPicPr>
          <p:nvPr/>
        </p:nvPicPr>
        <p:blipFill>
          <a:blip r:embed="rId3"/>
          <a:stretch>
            <a:fillRect/>
          </a:stretch>
        </p:blipFill>
        <p:spPr>
          <a:xfrm rot="2700000">
            <a:off x="844660" y="2490600"/>
            <a:ext cx="566928" cy="566928"/>
          </a:xfrm>
          <a:prstGeom prst="rect">
            <a:avLst/>
          </a:prstGeom>
        </p:spPr>
      </p:pic>
      <p:pic>
        <p:nvPicPr>
          <p:cNvPr id="7" name="Image 3" descr="preencoded.png"/>
          <p:cNvPicPr>
            <a:picLocks noChangeAspect="1"/>
          </p:cNvPicPr>
          <p:nvPr/>
        </p:nvPicPr>
        <p:blipFill>
          <a:blip r:embed="rId3"/>
          <a:stretch>
            <a:fillRect/>
          </a:stretch>
        </p:blipFill>
        <p:spPr>
          <a:xfrm rot="2700000">
            <a:off x="844660" y="3520440"/>
            <a:ext cx="566928" cy="566928"/>
          </a:xfrm>
          <a:prstGeom prst="rect">
            <a:avLst/>
          </a:prstGeom>
        </p:spPr>
      </p:pic>
      <p:pic>
        <p:nvPicPr>
          <p:cNvPr id="8" name="Image 4" descr="preencoded.png"/>
          <p:cNvPicPr>
            <a:picLocks noChangeAspect="1"/>
          </p:cNvPicPr>
          <p:nvPr/>
        </p:nvPicPr>
        <p:blipFill>
          <a:blip r:embed="rId3"/>
          <a:stretch>
            <a:fillRect/>
          </a:stretch>
        </p:blipFill>
        <p:spPr>
          <a:xfrm rot="2700000">
            <a:off x="844660" y="1417320"/>
            <a:ext cx="566928" cy="566928"/>
          </a:xfrm>
          <a:prstGeom prst="rect">
            <a:avLst/>
          </a:prstGeom>
        </p:spPr>
      </p:pic>
      <p:sp>
        <p:nvSpPr>
          <p:cNvPr id="9" name="Text 1"/>
          <p:cNvSpPr/>
          <p:nvPr/>
        </p:nvSpPr>
        <p:spPr>
          <a:xfrm>
            <a:off x="786369" y="2490600"/>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0" name="Text 2"/>
          <p:cNvSpPr/>
          <p:nvPr/>
        </p:nvSpPr>
        <p:spPr>
          <a:xfrm>
            <a:off x="786369" y="3520440"/>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1" name="Text 3"/>
          <p:cNvSpPr/>
          <p:nvPr/>
        </p:nvSpPr>
        <p:spPr>
          <a:xfrm>
            <a:off x="786369" y="1417320"/>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12" name="Image 5" descr="preencoded.png"/>
          <p:cNvPicPr>
            <a:picLocks noChangeAspect="1"/>
          </p:cNvPicPr>
          <p:nvPr/>
        </p:nvPicPr>
        <p:blipFill>
          <a:blip r:embed="rId4">
            <a:alphaModFix amt="10000"/>
          </a:blip>
          <a:stretch>
            <a:fillRect/>
          </a:stretch>
        </p:blipFill>
        <p:spPr>
          <a:xfrm>
            <a:off x="1377951" y="1309421"/>
            <a:ext cx="7030578" cy="822960"/>
          </a:xfrm>
          <a:prstGeom prst="rect">
            <a:avLst/>
          </a:prstGeom>
        </p:spPr>
      </p:pic>
      <p:sp>
        <p:nvSpPr>
          <p:cNvPr id="13" name="Text 4"/>
          <p:cNvSpPr/>
          <p:nvPr/>
        </p:nvSpPr>
        <p:spPr>
          <a:xfrm>
            <a:off x="1529002" y="1496873"/>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647AB4"/>
                </a:solidFill>
                <a:latin typeface="微软雅黑" panose="020B0503020204020204" pitchFamily="34" charset="-122"/>
                <a:ea typeface="微软雅黑" panose="020B0503020204020204" pitchFamily="34" charset="-122"/>
                <a:cs typeface="微软雅黑" panose="020B0503020204020204" pitchFamily="34" charset="-120"/>
              </a:rPr>
              <a:t>定制化学习计划</a:t>
            </a:r>
            <a:endParaRPr lang="en-US" sz="1500" dirty="0"/>
          </a:p>
        </p:txBody>
      </p:sp>
      <p:sp>
        <p:nvSpPr>
          <p:cNvPr id="14" name="Text 5"/>
          <p:cNvSpPr/>
          <p:nvPr/>
        </p:nvSpPr>
        <p:spPr>
          <a:xfrm>
            <a:off x="3906614" y="1300277"/>
            <a:ext cx="4501915" cy="841248"/>
          </a:xfrm>
          <a:prstGeom prst="rect">
            <a:avLst/>
          </a:prstGeom>
          <a:noFill/>
        </p:spPr>
        <p:txBody>
          <a:bodyPr wrap="square" lIns="95250" tIns="95250" rIns="95250" bIns="95250" rtlCol="0" anchor="t">
            <a:spAutoFit/>
          </a:bodyPr>
          <a:lstStyle/>
          <a:p>
            <a:pPr marL="0" indent="0">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ByteBrain根据用户的能力水平和兴趣，定制专属的学习计划。通过智能算法分析用户的学习历史和偏好，推荐适合的计算机科学资源，确保用户能够高效地掌握所需知识。</a:t>
            </a:r>
            <a:endParaRPr lang="en-US" sz="1500" dirty="0"/>
          </a:p>
        </p:txBody>
      </p:sp>
      <p:pic>
        <p:nvPicPr>
          <p:cNvPr id="15" name="Image 6" descr="preencoded.png"/>
          <p:cNvPicPr>
            <a:picLocks noChangeAspect="1"/>
          </p:cNvPicPr>
          <p:nvPr/>
        </p:nvPicPr>
        <p:blipFill>
          <a:blip r:embed="rId5">
            <a:alphaModFix amt="10000"/>
          </a:blip>
          <a:stretch>
            <a:fillRect/>
          </a:stretch>
        </p:blipFill>
        <p:spPr>
          <a:xfrm>
            <a:off x="1377951" y="2382012"/>
            <a:ext cx="7038804" cy="822960"/>
          </a:xfrm>
          <a:prstGeom prst="rect">
            <a:avLst/>
          </a:prstGeom>
        </p:spPr>
      </p:pic>
      <p:pic>
        <p:nvPicPr>
          <p:cNvPr id="16" name="Image 7" descr="preencoded.png"/>
          <p:cNvPicPr>
            <a:picLocks noChangeAspect="1"/>
          </p:cNvPicPr>
          <p:nvPr/>
        </p:nvPicPr>
        <p:blipFill>
          <a:blip r:embed="rId4">
            <a:alphaModFix amt="10000"/>
          </a:blip>
          <a:stretch>
            <a:fillRect/>
          </a:stretch>
        </p:blipFill>
        <p:spPr>
          <a:xfrm>
            <a:off x="1377951" y="3412541"/>
            <a:ext cx="7030578" cy="822960"/>
          </a:xfrm>
          <a:prstGeom prst="rect">
            <a:avLst/>
          </a:prstGeom>
        </p:spPr>
      </p:pic>
      <p:sp>
        <p:nvSpPr>
          <p:cNvPr id="17" name="Text 6"/>
          <p:cNvSpPr/>
          <p:nvPr/>
        </p:nvSpPr>
        <p:spPr>
          <a:xfrm>
            <a:off x="1529002" y="2569464"/>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647AB4"/>
                </a:solidFill>
                <a:latin typeface="微软雅黑" panose="020B0503020204020204" pitchFamily="34" charset="-122"/>
                <a:ea typeface="微软雅黑" panose="020B0503020204020204" pitchFamily="34" charset="-122"/>
                <a:cs typeface="微软雅黑" panose="020B0503020204020204" pitchFamily="34" charset="-120"/>
              </a:rPr>
              <a:t>实时技术支持</a:t>
            </a:r>
            <a:endParaRPr lang="en-US" sz="1500" dirty="0"/>
          </a:p>
        </p:txBody>
      </p:sp>
      <p:sp>
        <p:nvSpPr>
          <p:cNvPr id="18" name="Text 7"/>
          <p:cNvSpPr/>
          <p:nvPr/>
        </p:nvSpPr>
        <p:spPr>
          <a:xfrm>
            <a:off x="3906614" y="2372868"/>
            <a:ext cx="4501915" cy="841248"/>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提供即时的知识服务，帮助用户快速解决技术难题。ByteBrain利用自然语言处理技术，理解并回答用户提出的各种计算机科学问题，提高用户的工作效率和满意度。</a:t>
            </a:r>
            <a:endParaRPr lang="en-US" sz="1500" dirty="0"/>
          </a:p>
        </p:txBody>
      </p:sp>
      <p:sp>
        <p:nvSpPr>
          <p:cNvPr id="19" name="Text 8"/>
          <p:cNvSpPr/>
          <p:nvPr/>
        </p:nvSpPr>
        <p:spPr>
          <a:xfrm>
            <a:off x="1529174" y="3599993"/>
            <a:ext cx="23774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647AB4"/>
                </a:solidFill>
                <a:latin typeface="微软雅黑" panose="020B0503020204020204" pitchFamily="34" charset="-122"/>
                <a:ea typeface="微软雅黑" panose="020B0503020204020204" pitchFamily="34" charset="-122"/>
                <a:cs typeface="微软雅黑" panose="020B0503020204020204" pitchFamily="34" charset="-120"/>
              </a:rPr>
              <a:t>个性化推荐系统</a:t>
            </a:r>
            <a:endParaRPr lang="en-US" sz="1500" dirty="0"/>
          </a:p>
        </p:txBody>
      </p:sp>
      <p:sp>
        <p:nvSpPr>
          <p:cNvPr id="20" name="Text 9"/>
          <p:cNvSpPr/>
          <p:nvPr/>
        </p:nvSpPr>
        <p:spPr>
          <a:xfrm>
            <a:off x="3908443" y="3403397"/>
            <a:ext cx="4500086" cy="841248"/>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ByteBrain采用先进的推荐算法，根据用户的历史行为和偏好，推荐相关的学习资源、研究论文和技术动态。该系统能够及时推送最新、最相关的信息，帮助用户保持知识的前沿性。</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234639" y="2066470"/>
            <a:ext cx="741298" cy="54864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4" name="Text 1"/>
          <p:cNvSpPr/>
          <p:nvPr/>
        </p:nvSpPr>
        <p:spPr>
          <a:xfrm>
            <a:off x="2389151" y="1975030"/>
            <a:ext cx="6294179"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项目阐述</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ByteBrain</a:t>
            </a:r>
            <a:endParaRPr lang="en-US" sz="1500" dirty="0"/>
          </a:p>
        </p:txBody>
      </p:sp>
      <p:sp>
        <p:nvSpPr>
          <p:cNvPr id="4" name="Text 1"/>
          <p:cNvSpPr/>
          <p:nvPr/>
        </p:nvSpPr>
        <p:spPr>
          <a:xfrm>
            <a:off x="786384" y="2715804"/>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产品定位</a:t>
            </a:r>
            <a:endParaRPr lang="en-US" sz="1500" dirty="0"/>
          </a:p>
        </p:txBody>
      </p:sp>
      <p:sp>
        <p:nvSpPr>
          <p:cNvPr id="5" name="Text 2"/>
          <p:cNvSpPr/>
          <p:nvPr/>
        </p:nvSpPr>
        <p:spPr>
          <a:xfrm>
            <a:off x="822960" y="3043524"/>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信息时代一款面向计算机科学领域的智能知识助手，旨在利用AI技术提供高质量的学习体验和个人化知识服务。</a:t>
            </a:r>
            <a:endParaRPr lang="en-US" sz="1500" dirty="0"/>
          </a:p>
        </p:txBody>
      </p:sp>
      <p:pic>
        <p:nvPicPr>
          <p:cNvPr id="6" name="Image 0" descr="https://sgw-dx.xf-yun.com/api/v1/sparkdesk/172432851637040fc28f4b37f4d5dadb10cd628868b20.jpg?authorization=c2ltcGxlLWp3dCBhaz1zcGFya2Rlc2s4MDAwMDAwMDAwMDE7ZXhwPTMzMDExMjg1MTY7YWxnbz1obWFjLXNoYTI1NjtzaWc9ajVKRlI1cHUrbEZGUVRmbGhUSURPMFQwMmIxM1JlR1plOGF6NTBySzVUVT0=&amp;x_location=7YfmxI7B7uKO7jlRxIftd6FYdo=="/>
          <p:cNvPicPr>
            <a:picLocks noChangeAspect="1"/>
          </p:cNvPicPr>
          <p:nvPr/>
        </p:nvPicPr>
        <p:blipFill>
          <a:blip r:embed="rId2"/>
          <a:stretch>
            <a:fillRect/>
          </a:stretch>
        </p:blipFill>
        <p:spPr>
          <a:xfrm>
            <a:off x="821451" y="1357920"/>
            <a:ext cx="2417034" cy="1357884"/>
          </a:xfrm>
          <a:prstGeom prst="rect">
            <a:avLst/>
          </a:prstGeom>
        </p:spPr>
      </p:pic>
      <p:sp>
        <p:nvSpPr>
          <p:cNvPr id="7" name="Text 3"/>
          <p:cNvSpPr/>
          <p:nvPr/>
        </p:nvSpPr>
        <p:spPr>
          <a:xfrm>
            <a:off x="3328416" y="2715804"/>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目标用户</a:t>
            </a:r>
            <a:endParaRPr lang="en-US" sz="1500" dirty="0"/>
          </a:p>
        </p:txBody>
      </p:sp>
      <p:sp>
        <p:nvSpPr>
          <p:cNvPr id="8" name="Text 4"/>
          <p:cNvSpPr/>
          <p:nvPr/>
        </p:nvSpPr>
        <p:spPr>
          <a:xfrm>
            <a:off x="3364992" y="3043524"/>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学生、研究人员、软件开发者以及其他对计算机科学感兴趣的个人或组织。</a:t>
            </a:r>
            <a:endParaRPr lang="en-US" sz="1500" dirty="0"/>
          </a:p>
        </p:txBody>
      </p:sp>
      <p:pic>
        <p:nvPicPr>
          <p:cNvPr id="9" name="Image 1" descr="https://sgw-dx.xf-yun.com/api/v1/sparkdesk/17243285274455d108bf57166445e9ab22aebf5685e96.jpg?authorization=c2ltcGxlLWp3dCBhaz1zcGFya2Rlc2s4MDAwMDAwMDAwMDE7ZXhwPTMzMDExMjg1Mjc7YWxnbz1obWFjLXNoYTI1NjtzaWc9ZmVGVnVqUy9Ma0tsd3NsSERRNGdRVzlGKzBZWUhyeHFnamc1RFB6T2QxQT0=&amp;x_location=7YfmxI7B7uKO7jlRxIftd6FYdo=="/>
          <p:cNvPicPr>
            <a:picLocks noChangeAspect="1"/>
          </p:cNvPicPr>
          <p:nvPr/>
        </p:nvPicPr>
        <p:blipFill>
          <a:blip r:embed="rId3"/>
          <a:stretch>
            <a:fillRect/>
          </a:stretch>
        </p:blipFill>
        <p:spPr>
          <a:xfrm>
            <a:off x="3363483" y="1357920"/>
            <a:ext cx="2417034" cy="1357884"/>
          </a:xfrm>
          <a:prstGeom prst="rect">
            <a:avLst/>
          </a:prstGeom>
        </p:spPr>
      </p:pic>
      <p:sp>
        <p:nvSpPr>
          <p:cNvPr id="10" name="Text 5"/>
          <p:cNvSpPr/>
          <p:nvPr/>
        </p:nvSpPr>
        <p:spPr>
          <a:xfrm>
            <a:off x="5870448" y="2717276"/>
            <a:ext cx="2487168" cy="44805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核心价值</a:t>
            </a:r>
            <a:endParaRPr lang="en-US" sz="1500" dirty="0"/>
          </a:p>
        </p:txBody>
      </p:sp>
      <p:sp>
        <p:nvSpPr>
          <p:cNvPr id="11" name="Text 6"/>
          <p:cNvSpPr/>
          <p:nvPr/>
        </p:nvSpPr>
        <p:spPr>
          <a:xfrm>
            <a:off x="5907024" y="304499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提供准确、及时且个性化的计算机科学领域知识，帮助用户高效学习和工作。</a:t>
            </a:r>
            <a:endParaRPr lang="en-US" sz="1500" dirty="0"/>
          </a:p>
        </p:txBody>
      </p:sp>
      <p:pic>
        <p:nvPicPr>
          <p:cNvPr id="12" name="Image 2" descr="https://sgw-dx.xf-yun.com/api/v1/sparkdesk/1724328540736225e2a97caf346dd9256e0a565534610.jpg?authorization=c2ltcGxlLWp3dCBhaz1zcGFya2Rlc2s4MDAwMDAwMDAwMDE7ZXhwPTMzMDExMjg1NDA7YWxnbz1obWFjLXNoYTI1NjtzaWc9U09zQk5qdEZyYXpjeThMNVhmSVlrSmg2T253Sy9reWxhYkpFb2FDOE9oVT0=&amp;x_location=7YfmxI7B7uKO7jlRxIftd6FYdo=="/>
          <p:cNvPicPr>
            <a:picLocks noChangeAspect="1"/>
          </p:cNvPicPr>
          <p:nvPr/>
        </p:nvPicPr>
        <p:blipFill>
          <a:blip r:embed="rId4"/>
          <a:stretch>
            <a:fillRect/>
          </a:stretch>
        </p:blipFill>
        <p:spPr>
          <a:xfrm>
            <a:off x="5905515" y="1357920"/>
            <a:ext cx="2417034" cy="13578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340164" y="100584"/>
            <a:ext cx="8509698"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152A62"/>
                </a:solidFill>
                <a:latin typeface="微软雅黑" panose="020B0503020204020204" pitchFamily="34" charset="-122"/>
                <a:ea typeface="微软雅黑" panose="020B0503020204020204" pitchFamily="34" charset="-122"/>
                <a:cs typeface="微软雅黑" panose="020B0503020204020204" pitchFamily="34" charset="-120"/>
              </a:rPr>
              <a:t>目标用户群体</a:t>
            </a:r>
            <a:endParaRPr lang="en-US" sz="1500" dirty="0"/>
          </a:p>
        </p:txBody>
      </p:sp>
      <p:pic>
        <p:nvPicPr>
          <p:cNvPr id="4" name="Image 0" descr="preencoded.png"/>
          <p:cNvPicPr>
            <a:picLocks noChangeAspect="1"/>
          </p:cNvPicPr>
          <p:nvPr/>
        </p:nvPicPr>
        <p:blipFill>
          <a:blip r:embed="rId2"/>
          <a:stretch>
            <a:fillRect/>
          </a:stretch>
        </p:blipFill>
        <p:spPr>
          <a:xfrm>
            <a:off x="3704047" y="1830855"/>
            <a:ext cx="813139" cy="813139"/>
          </a:xfrm>
          <a:prstGeom prst="rect">
            <a:avLst/>
          </a:prstGeom>
        </p:spPr>
      </p:pic>
      <p:pic>
        <p:nvPicPr>
          <p:cNvPr id="5" name="Image 1" descr="preencoded.png"/>
          <p:cNvPicPr>
            <a:picLocks noChangeAspect="1"/>
          </p:cNvPicPr>
          <p:nvPr/>
        </p:nvPicPr>
        <p:blipFill>
          <a:blip r:embed="rId3"/>
          <a:stretch>
            <a:fillRect/>
          </a:stretch>
        </p:blipFill>
        <p:spPr>
          <a:xfrm>
            <a:off x="4626813" y="1830855"/>
            <a:ext cx="813139" cy="813139"/>
          </a:xfrm>
          <a:prstGeom prst="rect">
            <a:avLst/>
          </a:prstGeom>
        </p:spPr>
      </p:pic>
      <p:pic>
        <p:nvPicPr>
          <p:cNvPr id="6" name="Image 2" descr="preencoded.png"/>
          <p:cNvPicPr>
            <a:picLocks noChangeAspect="1"/>
          </p:cNvPicPr>
          <p:nvPr/>
        </p:nvPicPr>
        <p:blipFill>
          <a:blip r:embed="rId3"/>
          <a:stretch>
            <a:fillRect/>
          </a:stretch>
        </p:blipFill>
        <p:spPr>
          <a:xfrm>
            <a:off x="3704047" y="2743573"/>
            <a:ext cx="813139" cy="813139"/>
          </a:xfrm>
          <a:prstGeom prst="rect">
            <a:avLst/>
          </a:prstGeom>
        </p:spPr>
      </p:pic>
      <p:pic>
        <p:nvPicPr>
          <p:cNvPr id="7" name="Image 3" descr="preencoded.png"/>
          <p:cNvPicPr>
            <a:picLocks noChangeAspect="1"/>
          </p:cNvPicPr>
          <p:nvPr/>
        </p:nvPicPr>
        <p:blipFill>
          <a:blip r:embed="rId2"/>
          <a:stretch>
            <a:fillRect/>
          </a:stretch>
        </p:blipFill>
        <p:spPr>
          <a:xfrm>
            <a:off x="4626813" y="2743573"/>
            <a:ext cx="813139" cy="813139"/>
          </a:xfrm>
          <a:prstGeom prst="rect">
            <a:avLst/>
          </a:prstGeom>
        </p:spPr>
      </p:pic>
      <p:pic>
        <p:nvPicPr>
          <p:cNvPr id="8" name="Image 4" descr="preencoded.png"/>
          <p:cNvPicPr>
            <a:picLocks noChangeAspect="1"/>
          </p:cNvPicPr>
          <p:nvPr/>
        </p:nvPicPr>
        <p:blipFill>
          <a:blip r:embed="rId4"/>
          <a:stretch>
            <a:fillRect/>
          </a:stretch>
        </p:blipFill>
        <p:spPr>
          <a:xfrm>
            <a:off x="4815534" y="2034460"/>
            <a:ext cx="435698" cy="405930"/>
          </a:xfrm>
          <a:prstGeom prst="rect">
            <a:avLst/>
          </a:prstGeom>
        </p:spPr>
      </p:pic>
      <p:pic>
        <p:nvPicPr>
          <p:cNvPr id="9" name="Image 5" descr="preencoded.png"/>
          <p:cNvPicPr>
            <a:picLocks noChangeAspect="1"/>
          </p:cNvPicPr>
          <p:nvPr/>
        </p:nvPicPr>
        <p:blipFill>
          <a:blip r:embed="rId5"/>
          <a:stretch>
            <a:fillRect/>
          </a:stretch>
        </p:blipFill>
        <p:spPr>
          <a:xfrm>
            <a:off x="3904234" y="2943760"/>
            <a:ext cx="412766" cy="412766"/>
          </a:xfrm>
          <a:prstGeom prst="rect">
            <a:avLst/>
          </a:prstGeom>
        </p:spPr>
      </p:pic>
      <p:pic>
        <p:nvPicPr>
          <p:cNvPr id="10" name="Image 6" descr="preencoded.png"/>
          <p:cNvPicPr>
            <a:picLocks noChangeAspect="1"/>
          </p:cNvPicPr>
          <p:nvPr/>
        </p:nvPicPr>
        <p:blipFill>
          <a:blip r:embed="rId6"/>
          <a:stretch>
            <a:fillRect/>
          </a:stretch>
        </p:blipFill>
        <p:spPr>
          <a:xfrm>
            <a:off x="4805000" y="2921760"/>
            <a:ext cx="456766" cy="456766"/>
          </a:xfrm>
          <a:prstGeom prst="rect">
            <a:avLst/>
          </a:prstGeom>
        </p:spPr>
      </p:pic>
      <p:pic>
        <p:nvPicPr>
          <p:cNvPr id="11" name="Image 7" descr="preencoded.png"/>
          <p:cNvPicPr>
            <a:picLocks noChangeAspect="1"/>
          </p:cNvPicPr>
          <p:nvPr/>
        </p:nvPicPr>
        <p:blipFill>
          <a:blip r:embed="rId7"/>
          <a:stretch>
            <a:fillRect/>
          </a:stretch>
        </p:blipFill>
        <p:spPr>
          <a:xfrm>
            <a:off x="3908955" y="2035973"/>
            <a:ext cx="403324" cy="402904"/>
          </a:xfrm>
          <a:prstGeom prst="rect">
            <a:avLst/>
          </a:prstGeom>
        </p:spPr>
      </p:pic>
      <p:sp>
        <p:nvSpPr>
          <p:cNvPr id="12" name="Text 1"/>
          <p:cNvSpPr/>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学生群体</a:t>
            </a:r>
            <a:endParaRPr lang="en-US" sz="1500" dirty="0"/>
          </a:p>
        </p:txBody>
      </p:sp>
      <p:sp>
        <p:nvSpPr>
          <p:cNvPr id="13" name="Text 2"/>
          <p:cNvSpPr/>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ByteBrain面向广泛的学生群体，包括计算机科学专业的大学生、研究生以及自学者。通过个性化学习路径和智能问答功能，帮助学生快速掌握必要的计算机科学知识，提高学习效率。</a:t>
            </a:r>
            <a:endParaRPr lang="en-US" sz="1500" dirty="0"/>
          </a:p>
        </p:txBody>
      </p:sp>
      <p:sp>
        <p:nvSpPr>
          <p:cNvPr id="14" name="Text 3"/>
          <p:cNvSpPr/>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研究人员</a:t>
            </a:r>
            <a:endParaRPr lang="en-US" sz="1500" dirty="0"/>
          </a:p>
        </p:txBody>
      </p:sp>
      <p:sp>
        <p:nvSpPr>
          <p:cNvPr id="15" name="Text 4"/>
          <p:cNvSpPr/>
          <p:nvPr/>
        </p:nvSpPr>
        <p:spPr>
          <a:xfrm>
            <a:off x="5535727" y="1443838"/>
            <a:ext cx="29718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研究人员在计算机科学的各个领域进行创新和研究，ByteBrain为这一群体提供最新的研究成果和技术动态，支持他们在科研工作中获取所需信息，加速科研成果的产出。</a:t>
            </a:r>
            <a:endParaRPr lang="en-US" sz="1500" dirty="0"/>
          </a:p>
        </p:txBody>
      </p:sp>
      <p:sp>
        <p:nvSpPr>
          <p:cNvPr id="16" name="Text 5"/>
          <p:cNvSpPr/>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1D5BFF"/>
                </a:solidFill>
                <a:latin typeface="微软雅黑" panose="020B0503020204020204" pitchFamily="34" charset="-122"/>
                <a:ea typeface="微软雅黑" panose="020B0503020204020204" pitchFamily="34" charset="-122"/>
                <a:cs typeface="微软雅黑" panose="020B0503020204020204" pitchFamily="34" charset="-120"/>
              </a:rPr>
              <a:t>软件开发者</a:t>
            </a:r>
            <a:endParaRPr lang="en-US" sz="1500" dirty="0"/>
          </a:p>
        </p:txBody>
      </p:sp>
      <p:sp>
        <p:nvSpPr>
          <p:cNvPr id="17" name="Text 6"/>
          <p:cNvSpPr/>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软件开发者需要不断学习和更新知识以应对技术的快速发展，ByteBrain提供编程技巧、算法优化等专业知识，帮助开发者提升技能，解决开发过程中遇到的技术难题。</a:t>
            </a:r>
            <a:endParaRPr lang="en-US" sz="1500" dirty="0"/>
          </a:p>
        </p:txBody>
      </p:sp>
      <p:sp>
        <p:nvSpPr>
          <p:cNvPr id="18" name="Text 7"/>
          <p:cNvSpPr/>
          <p:nvPr/>
        </p:nvSpPr>
        <p:spPr>
          <a:xfrm>
            <a:off x="5535727" y="2832811"/>
            <a:ext cx="3017520" cy="5029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对计算机科学感兴趣</a:t>
            </a:r>
            <a:r>
              <a:rPr lang="zh-CN" alt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的</a:t>
            </a:r>
            <a:r>
              <a:rPr lang="zh-CN" alt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rPr>
              <a:t>群体</a:t>
            </a:r>
            <a:endParaRPr lang="zh-CN" altLang="en-US" sz="1800" b="1" dirty="0">
              <a:solidFill>
                <a:srgbClr val="374D87"/>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9" name="Text 8"/>
          <p:cNvSpPr/>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除了上述特定群体外，ByteBrain也欢迎所有对计算机科学感兴趣的个人或组织使用。无论是初学者还是资深从业者，都能从中获得有价值的知识和帮助。</a:t>
            </a:r>
            <a:endParaRPr lang="en-US" sz="1500" dirty="0"/>
          </a:p>
        </p:txBody>
      </p:sp>
    </p:spTree>
  </p:cSld>
  <p:clrMapOvr>
    <a:masterClrMapping/>
  </p:clrMapOvr>
</p:sld>
</file>

<file path=ppt/tags/tag1.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0.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1.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2.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3.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4.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5.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6.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7.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8.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19.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2.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20.xml><?xml version="1.0" encoding="utf-8"?>
<p:tagLst xmlns:p="http://schemas.openxmlformats.org/presentationml/2006/main">
  <p:tag name="KSO_WM_DIAGRAM_VIRTUALLY_FRAME" val="{&quot;height&quot;:253.08,&quot;left&quot;:46.98535433070866,&quot;top&quot;:82.58401574803149,&quot;width&quot;:626.4986614173229}"/>
</p:tagLst>
</file>

<file path=ppt/tags/tag21.xml><?xml version="1.0" encoding="utf-8"?>
<p:tagLst xmlns:p="http://schemas.openxmlformats.org/presentationml/2006/main">
  <p:tag name="KSO_WM_DIAGRAM_VIRTUALLY_FRAME" val="{&quot;height&quot;:253.08,&quot;left&quot;:46.98535433070866,&quot;top&quot;:82.58401574803149,&quot;width&quot;:626.4986614173229}"/>
</p:tagLst>
</file>

<file path=ppt/tags/tag22.xml><?xml version="1.0" encoding="utf-8"?>
<p:tagLst xmlns:p="http://schemas.openxmlformats.org/presentationml/2006/main">
  <p:tag name="KSO_WM_DIAGRAM_VIRTUALLY_FRAME" val="{&quot;height&quot;:253.08,&quot;left&quot;:46.98535433070866,&quot;top&quot;:82.58401574803149,&quot;width&quot;:626.4986614173229}"/>
</p:tagLst>
</file>

<file path=ppt/tags/tag23.xml><?xml version="1.0" encoding="utf-8"?>
<p:tagLst xmlns:p="http://schemas.openxmlformats.org/presentationml/2006/main">
  <p:tag name="KSO_WM_DIAGRAM_VIRTUALLY_FRAME" val="{&quot;height&quot;:253.08,&quot;left&quot;:46.98535433070866,&quot;top&quot;:82.58401574803149,&quot;width&quot;:626.4986614173229}"/>
</p:tagLst>
</file>

<file path=ppt/tags/tag24.xml><?xml version="1.0" encoding="utf-8"?>
<p:tagLst xmlns:p="http://schemas.openxmlformats.org/presentationml/2006/main">
  <p:tag name="KSO_WM_DIAGRAM_VIRTUALLY_FRAME" val="{&quot;height&quot;:253.08,&quot;left&quot;:46.98535433070866,&quot;top&quot;:82.58401574803149,&quot;width&quot;:626.4986614173229}"/>
</p:tagLst>
</file>

<file path=ppt/tags/tag25.xml><?xml version="1.0" encoding="utf-8"?>
<p:tagLst xmlns:p="http://schemas.openxmlformats.org/presentationml/2006/main">
  <p:tag name="KSO_WM_DIAGRAM_VIRTUALLY_FRAME" val="{&quot;height&quot;:253.08,&quot;left&quot;:46.98535433070866,&quot;top&quot;:82.58401574803149,&quot;width&quot;:626.4986614173229}"/>
</p:tagLst>
</file>

<file path=ppt/tags/tag26.xml><?xml version="1.0" encoding="utf-8"?>
<p:tagLst xmlns:p="http://schemas.openxmlformats.org/presentationml/2006/main">
  <p:tag name="KSO_WM_DIAGRAM_VIRTUALLY_FRAME" val="{&quot;height&quot;:253.08,&quot;left&quot;:46.98535433070866,&quot;top&quot;:82.58401574803149,&quot;width&quot;:626.4986614173229}"/>
</p:tagLst>
</file>

<file path=ppt/tags/tag27.xml><?xml version="1.0" encoding="utf-8"?>
<p:tagLst xmlns:p="http://schemas.openxmlformats.org/presentationml/2006/main">
  <p:tag name="KSO_WM_DIAGRAM_VIRTUALLY_FRAME" val="{&quot;height&quot;:253.08,&quot;left&quot;:46.98535433070866,&quot;top&quot;:82.58401574803149,&quot;width&quot;:626.4986614173229}"/>
</p:tagLst>
</file>

<file path=ppt/tags/tag28.xml><?xml version="1.0" encoding="utf-8"?>
<p:tagLst xmlns:p="http://schemas.openxmlformats.org/presentationml/2006/main">
  <p:tag name="KSO_WM_DIAGRAM_VIRTUALLY_FRAME" val="{&quot;height&quot;:253.08,&quot;left&quot;:46.98535433070866,&quot;top&quot;:82.58401574803149,&quot;width&quot;:626.4986614173229}"/>
</p:tagLst>
</file>

<file path=ppt/tags/tag29.xml><?xml version="1.0" encoding="utf-8"?>
<p:tagLst xmlns:p="http://schemas.openxmlformats.org/presentationml/2006/main">
  <p:tag name="KSO_WM_DIAGRAM_VIRTUALLY_FRAME" val="{&quot;height&quot;:253.08,&quot;left&quot;:46.98535433070866,&quot;top&quot;:82.58401574803149,&quot;width&quot;:626.4986614173229}"/>
</p:tagLst>
</file>

<file path=ppt/tags/tag3.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30.xml><?xml version="1.0" encoding="utf-8"?>
<p:tagLst xmlns:p="http://schemas.openxmlformats.org/presentationml/2006/main">
  <p:tag name="KSO_WM_DIAGRAM_VIRTUALLY_FRAME" val="{&quot;height&quot;:253.08,&quot;left&quot;:46.98535433070866,&quot;top&quot;:82.58401574803149,&quot;width&quot;:626.4986614173229}"/>
</p:tagLst>
</file>

<file path=ppt/tags/tag31.xml><?xml version="1.0" encoding="utf-8"?>
<p:tagLst xmlns:p="http://schemas.openxmlformats.org/presentationml/2006/main">
  <p:tag name="KSO_WM_DIAGRAM_VIRTUALLY_FRAME" val="{&quot;height&quot;:253.08,&quot;left&quot;:46.98535433070866,&quot;top&quot;:82.58401574803149,&quot;width&quot;:626.4986614173229}"/>
</p:tagLst>
</file>

<file path=ppt/tags/tag32.xml><?xml version="1.0" encoding="utf-8"?>
<p:tagLst xmlns:p="http://schemas.openxmlformats.org/presentationml/2006/main">
  <p:tag name="KSO_WM_DIAGRAM_VIRTUALLY_FRAME" val="{&quot;height&quot;:253.08,&quot;left&quot;:46.98535433070866,&quot;top&quot;:82.58401574803149,&quot;width&quot;:626.4986614173229}"/>
</p:tagLst>
</file>

<file path=ppt/tags/tag33.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4.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5.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6.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7.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8.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39.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40.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1.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2.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3.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4.xml><?xml version="1.0" encoding="utf-8"?>
<p:tagLst xmlns:p="http://schemas.openxmlformats.org/presentationml/2006/main">
  <p:tag name="KSO_WM_DIAGRAM_VIRTUALLY_FRAME" val="{&quot;height&quot;:271.47653543307086,&quot;left&quot;:108.90551181102362,&quot;top&quot;:84.75165354330709,&quot;width&quot;:502.18889763779526}"/>
</p:tagLst>
</file>

<file path=ppt/tags/tag45.xml><?xml version="1.0" encoding="utf-8"?>
<p:tagLst xmlns:p="http://schemas.openxmlformats.org/presentationml/2006/main">
  <p:tag name="commondata" val="eyJoZGlkIjoiNDFiZDYxZWNkYjFlZmEwNTkzODNiZGQ4ZmZiNmRiNWIifQ=="/>
</p:tagLst>
</file>

<file path=ppt/tags/tag5.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6.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7.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8.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ags/tag9.xml><?xml version="1.0" encoding="utf-8"?>
<p:tagLst xmlns:p="http://schemas.openxmlformats.org/presentationml/2006/main">
  <p:tag name="KSO_WM_DIAGRAM_VIRTUALLY_FRAME" val="{&quot;height&quot;:201.77401574803147,&quot;left&quot;:72.74811023622047,&quot;top&quot;:160.88377952755906,&quot;width&quot;:602.19858267716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7721</Words>
  <Application>WPS 演示</Application>
  <PresentationFormat>On-screen Show (16:9)</PresentationFormat>
  <Paragraphs>629</Paragraphs>
  <Slides>42</Slides>
  <Notes>43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Arial</vt:lpstr>
      <vt:lpstr>宋体</vt:lpstr>
      <vt:lpstr>Wingdings</vt:lpstr>
      <vt:lpstr>微软雅黑</vt:lpstr>
      <vt:lpstr>微软雅黑</vt:lpstr>
      <vt:lpstr>PingFang SC</vt:lpstr>
      <vt:lpstr>Segoe Print</vt:lpstr>
      <vt:lpstr>PingFang SC</vt:lpstr>
      <vt:lpstr>PingFang SC</vt:lpstr>
      <vt:lpstr>Calibri</vt:lpstr>
      <vt:lpstr>Arial Unicode MS</vt:lpstr>
      <vt:lpstr>MingLiU-ExtB</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牛晨勋</cp:lastModifiedBy>
  <cp:revision>4</cp:revision>
  <dcterms:created xsi:type="dcterms:W3CDTF">2024-08-22T12:10:00Z</dcterms:created>
  <dcterms:modified xsi:type="dcterms:W3CDTF">2024-08-23T15:45:49Z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762FB87CCEAD43D1A5E8F51BD8B5E6B1_13</vt:lpwstr>
  </property>
  <property fmtid="{D5CDD505-2E9C-101B-9397-08002B2CF9AE}" pid="3" name="KSOProductBuildVer">
    <vt:lpwstr>2052-12.1.0.17857</vt:lpwstr>
  </property>
</Properties>
</file>